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3" r:id="rId5"/>
    <p:sldMasterId id="2147483648" r:id="rId6"/>
  </p:sldMasterIdLst>
  <p:notesMasterIdLst>
    <p:notesMasterId r:id="rId19"/>
  </p:notesMasterIdLst>
  <p:sldIdLst>
    <p:sldId id="277" r:id="rId7"/>
    <p:sldId id="275" r:id="rId8"/>
    <p:sldId id="276" r:id="rId9"/>
    <p:sldId id="256" r:id="rId10"/>
    <p:sldId id="270" r:id="rId11"/>
    <p:sldId id="267" r:id="rId12"/>
    <p:sldId id="263" r:id="rId13"/>
    <p:sldId id="271" r:id="rId14"/>
    <p:sldId id="268" r:id="rId15"/>
    <p:sldId id="266" r:id="rId16"/>
    <p:sldId id="272" r:id="rId17"/>
    <p:sldId id="269" r:id="rId18"/>
  </p:sldIdLst>
  <p:sldSz cx="12192000" cy="6858000"/>
  <p:notesSz cx="6797675" cy="987266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on Bown" initials="SB" lastIdx="1" clrIdx="0">
    <p:extLst>
      <p:ext uri="{19B8F6BF-5375-455C-9EA6-DF929625EA0E}">
        <p15:presenceInfo xmlns:p15="http://schemas.microsoft.com/office/powerpoint/2012/main" userId="S::sharon.bown@healtheducationderbyshire.co.uk::37ae3fa7-eaec-4d51-b377-13a6e857f2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DAE3F3"/>
    <a:srgbClr val="7030A0"/>
    <a:srgbClr val="B521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3F7A8B-1E4A-4519-805E-9177A8C1ACBC}" v="1" dt="2021-11-09T17:40:39.948"/>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75" autoAdjust="0"/>
    <p:restoredTop sz="90591" autoAdjust="0"/>
  </p:normalViewPr>
  <p:slideViewPr>
    <p:cSldViewPr snapToGrid="0" snapToObjects="1">
      <p:cViewPr varScale="1">
        <p:scale>
          <a:sx n="64" d="100"/>
          <a:sy n="64" d="100"/>
        </p:scale>
        <p:origin x="126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9B45FDA5-7E19-4087-833A-8D271A7950A8}" type="datetimeFigureOut">
              <a:rPr lang="en-GB" smtClean="0"/>
              <a:t>11/03/2024</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4DEABDC6-4A64-47D2-993A-80E4C71D5813}" type="slidenum">
              <a:rPr lang="en-GB" smtClean="0"/>
              <a:t>‹#›</a:t>
            </a:fld>
            <a:endParaRPr lang="en-GB"/>
          </a:p>
        </p:txBody>
      </p:sp>
    </p:spTree>
    <p:extLst>
      <p:ext uri="{BB962C8B-B14F-4D97-AF65-F5344CB8AC3E}">
        <p14:creationId xmlns:p14="http://schemas.microsoft.com/office/powerpoint/2010/main" val="1337619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EABDC6-4A64-47D2-993A-80E4C71D5813}" type="slidenum">
              <a:rPr lang="en-GB" smtClean="0"/>
              <a:t>10</a:t>
            </a:fld>
            <a:endParaRPr lang="en-GB"/>
          </a:p>
        </p:txBody>
      </p:sp>
    </p:spTree>
    <p:extLst>
      <p:ext uri="{BB962C8B-B14F-4D97-AF65-F5344CB8AC3E}">
        <p14:creationId xmlns:p14="http://schemas.microsoft.com/office/powerpoint/2010/main" val="1307829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AE545FA-B3E5-43FF-886E-59AD3732536D}" type="datetimeFigureOut">
              <a:rPr lang="en-US"/>
              <a:pPr>
                <a:defRPr/>
              </a:pPr>
              <a:t>3/11/2024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8AF5F6-A4AB-49AD-B5B0-5C1D2B4AE5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DE5E77E-F7C3-41EE-AACD-0BCA06988CA7}" type="datetimeFigureOut">
              <a:rPr lang="en-US"/>
              <a:pPr>
                <a:defRPr/>
              </a:pPr>
              <a:t>3/11/2024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327F52-0AAB-4E59-8990-4B757974541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29535A3-DC4C-4A1E-B368-590C624AFBD8}" type="datetimeFigureOut">
              <a:rPr lang="en-US"/>
              <a:pPr>
                <a:defRPr/>
              </a:pPr>
              <a:t>3/11/2024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6155A2-3F12-42E6-9788-7E0F2624766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5C4D772-62F3-4B71-8052-848CC8D7B45C}" type="datetimeFigureOut">
              <a:rPr lang="en-US"/>
              <a:pPr>
                <a:defRPr/>
              </a:pPr>
              <a:t>3/11/2024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E915926-FDA0-4DBF-A7ED-DB76F9B2DD9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A9BD13A-8AEE-4F84-859C-7C60651A931F}" type="datetimeFigureOut">
              <a:rPr lang="en-US"/>
              <a:pPr>
                <a:defRPr/>
              </a:pPr>
              <a:t>3/11/2024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77B8F0B-766B-4982-B910-A23A9DB77F8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5A73463-5AFA-402B-9B83-F490D1450F5F}" type="datetimeFigureOut">
              <a:rPr lang="en-US"/>
              <a:pPr>
                <a:defRPr/>
              </a:pPr>
              <a:t>3/11/2024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0FCB36B-BE21-4BF6-976E-6A9DF9911BF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6738E6-BEE8-42BB-8FF6-E6FF933B6C3C}" type="datetimeFigureOut">
              <a:rPr lang="en-US"/>
              <a:pPr>
                <a:defRPr/>
              </a:pPr>
              <a:t>3/11/2024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D5A8791-AAEC-4630-9E55-B78137659E6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3DA6FFF-D8A1-4FB9-A958-E85AB09DB94E}" type="datetimeFigureOut">
              <a:rPr lang="en-US"/>
              <a:pPr>
                <a:defRPr/>
              </a:pPr>
              <a:t>3/11/2024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453B14-E7EB-4938-A054-7C875635360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E26D4DA-FEBB-46A5-B5BE-87FA804DA64A}" type="datetimeFigureOut">
              <a:rPr lang="en-US"/>
              <a:pPr>
                <a:defRPr/>
              </a:pPr>
              <a:t>3/11/2024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3C7FDD-226C-4309-976B-990F7068681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8B78D04-765C-4C17-B7AB-4B63614E3482}" type="datetimeFigureOut">
              <a:rPr lang="en-US"/>
              <a:pPr>
                <a:defRPr/>
              </a:pPr>
              <a:t>3/11/2024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E8187F-BD45-4697-BB24-F9EC3A41C3A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072AD7F-693E-4F31-94BA-8A7C89C8F721}" type="datetimeFigureOut">
              <a:rPr lang="en-US"/>
              <a:pPr>
                <a:defRPr/>
              </a:pPr>
              <a:t>3/11/2024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C15086-F12E-483B-9530-35D8F3AD538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F0CDE6-5529-3B41-A3F5-F69B1A8BAB8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A000CC-E1CE-474D-BE82-673AAF461828}" type="slidenum">
              <a:rPr lang="en-US" smtClean="0"/>
              <a:t>‹#›</a:t>
            </a:fld>
            <a:endParaRPr lang="en-US"/>
          </a:p>
        </p:txBody>
      </p:sp>
    </p:spTree>
    <p:extLst>
      <p:ext uri="{BB962C8B-B14F-4D97-AF65-F5344CB8AC3E}">
        <p14:creationId xmlns:p14="http://schemas.microsoft.com/office/powerpoint/2010/main" val="390593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F0CDE6-5529-3B41-A3F5-F69B1A8BAB8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A000CC-E1CE-474D-BE82-673AAF461828}" type="slidenum">
              <a:rPr lang="en-US" smtClean="0"/>
              <a:t>‹#›</a:t>
            </a:fld>
            <a:endParaRPr lang="en-US"/>
          </a:p>
        </p:txBody>
      </p:sp>
    </p:spTree>
    <p:extLst>
      <p:ext uri="{BB962C8B-B14F-4D97-AF65-F5344CB8AC3E}">
        <p14:creationId xmlns:p14="http://schemas.microsoft.com/office/powerpoint/2010/main" val="785317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07312-AD55-440C-A9B6-27B4C2205D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970B663-0C27-403F-89C5-071624F961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909819-5703-4986-B6F7-81FBCC2A86A8}"/>
              </a:ext>
            </a:extLst>
          </p:cNvPr>
          <p:cNvSpPr>
            <a:spLocks noGrp="1"/>
          </p:cNvSpPr>
          <p:nvPr>
            <p:ph type="dt" sz="half" idx="10"/>
          </p:nvPr>
        </p:nvSpPr>
        <p:spPr/>
        <p:txBody>
          <a:bodyPr/>
          <a:lstStyle/>
          <a:p>
            <a:fld id="{251DDC46-8923-4601-8A3B-1200B8F445DA}" type="datetimeFigureOut">
              <a:rPr lang="en-GB" smtClean="0"/>
              <a:t>11/03/2024</a:t>
            </a:fld>
            <a:endParaRPr lang="en-GB"/>
          </a:p>
        </p:txBody>
      </p:sp>
      <p:sp>
        <p:nvSpPr>
          <p:cNvPr id="5" name="Footer Placeholder 4">
            <a:extLst>
              <a:ext uri="{FF2B5EF4-FFF2-40B4-BE49-F238E27FC236}">
                <a16:creationId xmlns:a16="http://schemas.microsoft.com/office/drawing/2014/main" id="{A798A3E8-53EC-440C-9CF0-3132BBEF71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59A0B5-D52E-4F60-B69F-C457D98CAAF8}"/>
              </a:ext>
            </a:extLst>
          </p:cNvPr>
          <p:cNvSpPr>
            <a:spLocks noGrp="1"/>
          </p:cNvSpPr>
          <p:nvPr>
            <p:ph type="sldNum" sz="quarter" idx="12"/>
          </p:nvPr>
        </p:nvSpPr>
        <p:spPr/>
        <p:txBody>
          <a:bodyPr/>
          <a:lstStyle/>
          <a:p>
            <a:fld id="{508A2756-EB6A-4084-BFB9-A205351DF83F}" type="slidenum">
              <a:rPr lang="en-GB" smtClean="0"/>
              <a:t>‹#›</a:t>
            </a:fld>
            <a:endParaRPr lang="en-GB"/>
          </a:p>
        </p:txBody>
      </p:sp>
    </p:spTree>
    <p:extLst>
      <p:ext uri="{BB962C8B-B14F-4D97-AF65-F5344CB8AC3E}">
        <p14:creationId xmlns:p14="http://schemas.microsoft.com/office/powerpoint/2010/main" val="2264759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AA0B3-D851-4A14-BA37-03F5F42FAD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186AE20-B4D2-4331-BB4E-96A7556A47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277BA6-1508-4B40-870F-B18CAC3285E1}"/>
              </a:ext>
            </a:extLst>
          </p:cNvPr>
          <p:cNvSpPr>
            <a:spLocks noGrp="1"/>
          </p:cNvSpPr>
          <p:nvPr>
            <p:ph type="dt" sz="half" idx="10"/>
          </p:nvPr>
        </p:nvSpPr>
        <p:spPr/>
        <p:txBody>
          <a:bodyPr/>
          <a:lstStyle/>
          <a:p>
            <a:fld id="{251DDC46-8923-4601-8A3B-1200B8F445DA}" type="datetimeFigureOut">
              <a:rPr lang="en-GB" smtClean="0"/>
              <a:t>11/03/2024</a:t>
            </a:fld>
            <a:endParaRPr lang="en-GB"/>
          </a:p>
        </p:txBody>
      </p:sp>
      <p:sp>
        <p:nvSpPr>
          <p:cNvPr id="5" name="Footer Placeholder 4">
            <a:extLst>
              <a:ext uri="{FF2B5EF4-FFF2-40B4-BE49-F238E27FC236}">
                <a16:creationId xmlns:a16="http://schemas.microsoft.com/office/drawing/2014/main" id="{C08D76A8-856C-40EE-82BA-8CE60D8DC0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CFA13A-943A-4D6C-BF90-C4EAD6FE551A}"/>
              </a:ext>
            </a:extLst>
          </p:cNvPr>
          <p:cNvSpPr>
            <a:spLocks noGrp="1"/>
          </p:cNvSpPr>
          <p:nvPr>
            <p:ph type="sldNum" sz="quarter" idx="12"/>
          </p:nvPr>
        </p:nvSpPr>
        <p:spPr/>
        <p:txBody>
          <a:bodyPr/>
          <a:lstStyle/>
          <a:p>
            <a:fld id="{508A2756-EB6A-4084-BFB9-A205351DF83F}" type="slidenum">
              <a:rPr lang="en-GB" smtClean="0"/>
              <a:t>‹#›</a:t>
            </a:fld>
            <a:endParaRPr lang="en-GB"/>
          </a:p>
        </p:txBody>
      </p:sp>
    </p:spTree>
    <p:extLst>
      <p:ext uri="{BB962C8B-B14F-4D97-AF65-F5344CB8AC3E}">
        <p14:creationId xmlns:p14="http://schemas.microsoft.com/office/powerpoint/2010/main" val="337361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A7974D2-EFAF-4C51-8DCA-A618DD3655B3}" type="datetimeFigureOut">
              <a:rPr lang="en-US"/>
              <a:pPr>
                <a:defRPr/>
              </a:pPr>
              <a:t>3/11/2024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CB245CB-8F5A-41D9-AD53-5832C228FCD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62" r:id="rId10"/>
    <p:sldLayoutId id="214748366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0CDE6-5529-3B41-A3F5-F69B1A8BAB8B}" type="datetimeFigureOut">
              <a:rPr lang="en-US" smtClean="0"/>
              <a:t>3/11/2024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000CC-E1CE-474D-BE82-673AAF461828}" type="slidenum">
              <a:rPr lang="en-US" smtClean="0"/>
              <a:t>‹#›</a:t>
            </a:fld>
            <a:endParaRPr lang="en-US"/>
          </a:p>
        </p:txBody>
      </p:sp>
    </p:spTree>
    <p:extLst>
      <p:ext uri="{BB962C8B-B14F-4D97-AF65-F5344CB8AC3E}">
        <p14:creationId xmlns:p14="http://schemas.microsoft.com/office/powerpoint/2010/main" val="723498407"/>
      </p:ext>
    </p:extLst>
  </p:cSld>
  <p:clrMap bg1="lt1" tx1="dk1" bg2="lt2" tx2="dk2" accent1="accent1" accent2="accent2" accent3="accent3" accent4="accent4" accent5="accent5" accent6="accent6" hlink="hlink" folHlink="folHlink"/>
  <p:sldLayoutIdLst>
    <p:sldLayoutId id="2147483665" r:id="rId1"/>
    <p:sldLayoutId id="214748366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C4A395-CE97-4ADF-B1D4-C3853685A0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BD5678-A967-4768-B05B-3B1E7E09FF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B65F59-9B05-4575-831B-4491C8D40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1DDC46-8923-4601-8A3B-1200B8F445DA}" type="datetimeFigureOut">
              <a:rPr lang="en-GB" smtClean="0"/>
              <a:t>11/03/2024</a:t>
            </a:fld>
            <a:endParaRPr lang="en-GB"/>
          </a:p>
        </p:txBody>
      </p:sp>
      <p:sp>
        <p:nvSpPr>
          <p:cNvPr id="5" name="Footer Placeholder 4">
            <a:extLst>
              <a:ext uri="{FF2B5EF4-FFF2-40B4-BE49-F238E27FC236}">
                <a16:creationId xmlns:a16="http://schemas.microsoft.com/office/drawing/2014/main" id="{D20BB3C0-82EF-4838-9FAC-2222A391DF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71F44BC-3F08-458F-9E31-26D2F5C49E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A2756-EB6A-4084-BFB9-A205351DF83F}" type="slidenum">
              <a:rPr lang="en-GB" smtClean="0"/>
              <a:t>‹#›</a:t>
            </a:fld>
            <a:endParaRPr lang="en-GB"/>
          </a:p>
        </p:txBody>
      </p:sp>
    </p:spTree>
    <p:extLst>
      <p:ext uri="{BB962C8B-B14F-4D97-AF65-F5344CB8AC3E}">
        <p14:creationId xmlns:p14="http://schemas.microsoft.com/office/powerpoint/2010/main" val="2508991869"/>
      </p:ext>
    </p:extLst>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haron.bown@healtheducationderbyshire.co.uk"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sv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21BB8B-8F67-4D9A-9602-3FE04AD0669D}"/>
              </a:ext>
            </a:extLst>
          </p:cNvPr>
          <p:cNvSpPr/>
          <p:nvPr/>
        </p:nvSpPr>
        <p:spPr>
          <a:xfrm>
            <a:off x="-1" y="0"/>
            <a:ext cx="762692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E3FB9EA-653C-428F-8110-0CBDB8B77C85}"/>
              </a:ext>
            </a:extLst>
          </p:cNvPr>
          <p:cNvSpPr>
            <a:spLocks noGrp="1"/>
          </p:cNvSpPr>
          <p:nvPr>
            <p:ph type="title"/>
          </p:nvPr>
        </p:nvSpPr>
        <p:spPr>
          <a:xfrm>
            <a:off x="207184" y="85060"/>
            <a:ext cx="7419743" cy="1499191"/>
          </a:xfrm>
        </p:spPr>
        <p:txBody>
          <a:bodyPr/>
          <a:lstStyle/>
          <a:p>
            <a:pPr>
              <a:spcBef>
                <a:spcPts val="600"/>
              </a:spcBef>
            </a:pPr>
            <a:r>
              <a:rPr lang="en-US" sz="3200" dirty="0">
                <a:solidFill>
                  <a:schemeClr val="bg1"/>
                </a:solidFill>
                <a:latin typeface="+mn-lt"/>
              </a:rPr>
              <a:t>Derbyshire Advanced Clinical Practitioners: </a:t>
            </a:r>
            <a:br>
              <a:rPr lang="en-US" sz="4000" dirty="0">
                <a:solidFill>
                  <a:schemeClr val="bg1"/>
                </a:solidFill>
                <a:latin typeface="+mn-lt"/>
              </a:rPr>
            </a:br>
            <a:r>
              <a:rPr lang="en-US" sz="5400" spc="200" dirty="0">
                <a:solidFill>
                  <a:schemeClr val="bg1"/>
                </a:solidFill>
                <a:latin typeface="+mn-lt"/>
              </a:rPr>
              <a:t>A Three Year Strategy</a:t>
            </a:r>
            <a:br>
              <a:rPr lang="en-US" sz="3200" dirty="0">
                <a:solidFill>
                  <a:schemeClr val="bg1"/>
                </a:solidFill>
                <a:latin typeface="+mn-lt"/>
              </a:rPr>
            </a:br>
            <a:r>
              <a:rPr lang="en-US" sz="3200" dirty="0">
                <a:solidFill>
                  <a:schemeClr val="bg1"/>
                </a:solidFill>
                <a:latin typeface="+mn-lt"/>
              </a:rPr>
              <a:t>(2021-2024)</a:t>
            </a:r>
            <a:endParaRPr lang="en-GB" sz="3200" dirty="0">
              <a:solidFill>
                <a:schemeClr val="bg1"/>
              </a:solidFill>
              <a:latin typeface="+mn-lt"/>
            </a:endParaRPr>
          </a:p>
        </p:txBody>
      </p:sp>
      <p:pic>
        <p:nvPicPr>
          <p:cNvPr id="4" name="Content Placeholder 7" descr="Icon&#10;&#10;Description automatically generated">
            <a:extLst>
              <a:ext uri="{FF2B5EF4-FFF2-40B4-BE49-F238E27FC236}">
                <a16:creationId xmlns:a16="http://schemas.microsoft.com/office/drawing/2014/main" id="{89D4A7AD-2DE0-49D1-8684-036BBA5F709A}"/>
              </a:ext>
            </a:extLst>
          </p:cNvPr>
          <p:cNvPicPr>
            <a:picLocks noChangeAspect="1"/>
          </p:cNvPicPr>
          <p:nvPr/>
        </p:nvPicPr>
        <p:blipFill>
          <a:blip r:embed="rId2"/>
          <a:stretch>
            <a:fillRect/>
          </a:stretch>
        </p:blipFill>
        <p:spPr>
          <a:xfrm>
            <a:off x="8853055" y="458677"/>
            <a:ext cx="3131762" cy="6479509"/>
          </a:xfrm>
          <a:prstGeom prst="rect">
            <a:avLst/>
          </a:prstGeom>
        </p:spPr>
      </p:pic>
      <p:graphicFrame>
        <p:nvGraphicFramePr>
          <p:cNvPr id="8" name="Table 7">
            <a:extLst>
              <a:ext uri="{FF2B5EF4-FFF2-40B4-BE49-F238E27FC236}">
                <a16:creationId xmlns:a16="http://schemas.microsoft.com/office/drawing/2014/main" id="{E7FAE67A-9E9B-4BFE-9A2E-822729B7431B}"/>
              </a:ext>
            </a:extLst>
          </p:cNvPr>
          <p:cNvGraphicFramePr>
            <a:graphicFrameLocks noGrp="1"/>
          </p:cNvGraphicFramePr>
          <p:nvPr>
            <p:extLst>
              <p:ext uri="{D42A27DB-BD31-4B8C-83A1-F6EECF244321}">
                <p14:modId xmlns:p14="http://schemas.microsoft.com/office/powerpoint/2010/main" val="3209964260"/>
              </p:ext>
            </p:extLst>
          </p:nvPr>
        </p:nvGraphicFramePr>
        <p:xfrm>
          <a:off x="207183" y="1669310"/>
          <a:ext cx="7182445" cy="5105962"/>
        </p:xfrm>
        <a:graphic>
          <a:graphicData uri="http://schemas.openxmlformats.org/drawingml/2006/table">
            <a:tbl>
              <a:tblPr firstRow="1" firstCol="1" bandRow="1"/>
              <a:tblGrid>
                <a:gridCol w="1415859">
                  <a:extLst>
                    <a:ext uri="{9D8B030D-6E8A-4147-A177-3AD203B41FA5}">
                      <a16:colId xmlns:a16="http://schemas.microsoft.com/office/drawing/2014/main" val="1295421415"/>
                    </a:ext>
                  </a:extLst>
                </a:gridCol>
                <a:gridCol w="5766586">
                  <a:extLst>
                    <a:ext uri="{9D8B030D-6E8A-4147-A177-3AD203B41FA5}">
                      <a16:colId xmlns:a16="http://schemas.microsoft.com/office/drawing/2014/main" val="2029132830"/>
                    </a:ext>
                  </a:extLst>
                </a:gridCol>
              </a:tblGrid>
              <a:tr h="349762">
                <a:tc gridSpan="2">
                  <a:txBody>
                    <a:bodyPr/>
                    <a:lstStyle/>
                    <a:p>
                      <a:pPr>
                        <a:lnSpc>
                          <a:spcPct val="115000"/>
                        </a:lnSpc>
                        <a:spcAft>
                          <a:spcPts val="800"/>
                        </a:spcAft>
                      </a:pPr>
                      <a:r>
                        <a:rPr lang="en-GB" sz="1200" b="1"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Co-authored by: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8EAADB"/>
                    </a:solidFill>
                  </a:tcPr>
                </a:tc>
                <a:tc hMerge="1">
                  <a:txBody>
                    <a:bodyPr/>
                    <a:lstStyle/>
                    <a:p>
                      <a:endParaRPr lang="en-GB"/>
                    </a:p>
                  </a:txBody>
                  <a:tcPr/>
                </a:tc>
                <a:extLst>
                  <a:ext uri="{0D108BD9-81ED-4DB2-BD59-A6C34878D82A}">
                    <a16:rowId xmlns:a16="http://schemas.microsoft.com/office/drawing/2014/main" val="2140695486"/>
                  </a:ext>
                </a:extLst>
              </a:tr>
              <a:tr h="325565">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Gloria Bevan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Advanced Practice / Education </a:t>
                      </a:r>
                      <a:r>
                        <a:rPr lang="en-GB"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Lead, Derbyshire Health United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extLst>
                  <a:ext uri="{0D108BD9-81ED-4DB2-BD59-A6C34878D82A}">
                    <a16:rowId xmlns:a16="http://schemas.microsoft.com/office/drawing/2014/main" val="503835239"/>
                  </a:ext>
                </a:extLst>
              </a:tr>
              <a:tr h="625812">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Sharon Bown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nSpc>
                          <a:spcPct val="115000"/>
                        </a:lnSpc>
                        <a:spcAft>
                          <a:spcPts val="800"/>
                        </a:spcAft>
                      </a:pPr>
                      <a:r>
                        <a:rPr lang="en-GB"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Advanced Clinical Practice Project Manager                                                                                 All enquiries for the Derbyshire Advanced Clinical Practice Operational Group can be sent to: </a:t>
                      </a:r>
                      <a:r>
                        <a:rPr lang="en-GB" sz="1200" kern="1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sharon.bown@healtheducationderbyshire.co.uk</a:t>
                      </a:r>
                      <a:endParaRPr lang="en-GB"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1173231907"/>
                  </a:ext>
                </a:extLst>
              </a:tr>
              <a:tr h="325565">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Andy Cole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Clinical Lead for Advanced Practice, Derbyshire Community Health Services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extLst>
                  <a:ext uri="{0D108BD9-81ED-4DB2-BD59-A6C34878D82A}">
                    <a16:rowId xmlns:a16="http://schemas.microsoft.com/office/drawing/2014/main" val="184147976"/>
                  </a:ext>
                </a:extLst>
              </a:tr>
              <a:tr h="325565">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Peter Harris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Lay Representative, Health Education England East Midlands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1165826613"/>
                  </a:ext>
                </a:extLst>
              </a:tr>
              <a:tr h="325565">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Lee Herring</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Lead Advanced Clinical Practitioner, </a:t>
                      </a:r>
                      <a:r>
                        <a:rPr lang="en-GB"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Chesterfield Royal Hospital NHS Foundation Trust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extLst>
                  <a:ext uri="{0D108BD9-81ED-4DB2-BD59-A6C34878D82A}">
                    <a16:rowId xmlns:a16="http://schemas.microsoft.com/office/drawing/2014/main" val="1171174207"/>
                  </a:ext>
                </a:extLst>
              </a:tr>
              <a:tr h="482479">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Tracey Holtom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General Manager Forensic and Rehabilitation Services, Derbyshire Healthcare NHS Foundation Trust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268258519"/>
                  </a:ext>
                </a:extLst>
              </a:tr>
              <a:tr h="482479">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Jenny Riley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tc>
                  <a:txBody>
                    <a:bodyPr/>
                    <a:lstStyle/>
                    <a:p>
                      <a:pPr>
                        <a:lnSpc>
                          <a:spcPct val="115000"/>
                        </a:lnSpc>
                        <a:spcAft>
                          <a:spcPts val="800"/>
                        </a:spcAft>
                      </a:pPr>
                      <a:r>
                        <a:rPr lang="en-GB"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Associate Director for Advanced Practice, University Hospitals Derby &amp; Burton NHS Foundation Trust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extLst>
                  <a:ext uri="{0D108BD9-81ED-4DB2-BD59-A6C34878D82A}">
                    <a16:rowId xmlns:a16="http://schemas.microsoft.com/office/drawing/2014/main" val="530948821"/>
                  </a:ext>
                </a:extLst>
              </a:tr>
              <a:tr h="541140">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Christopher Smalley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Education Lead Advanced Clinical Practitioner, University Hospitals Derby &amp; Burton NHS Foundation Trust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1727560830"/>
                  </a:ext>
                </a:extLst>
              </a:tr>
              <a:tr h="668570">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Clare Sutherland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tc>
                  <a:txBody>
                    <a:bodyPr/>
                    <a:lstStyle/>
                    <a:p>
                      <a:pPr>
                        <a:lnSpc>
                          <a:spcPct val="115000"/>
                        </a:lnSpc>
                        <a:spcAft>
                          <a:spcPts val="800"/>
                        </a:spcAft>
                      </a:pPr>
                      <a:r>
                        <a:rPr lang="en-GB"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Chair of the Derbyshire Advanced Clinical Practice Operational Group                        Associate Director for Advanced Practice, University Hospitals Derby &amp; Burton NHS Foundation Trust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extLst>
                  <a:ext uri="{0D108BD9-81ED-4DB2-BD59-A6C34878D82A}">
                    <a16:rowId xmlns:a16="http://schemas.microsoft.com/office/drawing/2014/main" val="1053531413"/>
                  </a:ext>
                </a:extLst>
              </a:tr>
              <a:tr h="325565">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Julia Taylor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nSpc>
                          <a:spcPct val="115000"/>
                        </a:lnSpc>
                        <a:spcAft>
                          <a:spcPts val="800"/>
                        </a:spcAft>
                      </a:pPr>
                      <a:r>
                        <a:rPr lang="en-GB" sz="12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Clinical Advisor, HEE Primary Care Team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3965932158"/>
                  </a:ext>
                </a:extLst>
              </a:tr>
              <a:tr h="325565">
                <a:tc>
                  <a:txBody>
                    <a:bodyPr/>
                    <a:lstStyle/>
                    <a:p>
                      <a:pPr>
                        <a:lnSpc>
                          <a:spcPct val="150000"/>
                        </a:lnSpc>
                        <a:spcAft>
                          <a:spcPts val="800"/>
                        </a:spcAft>
                      </a:pPr>
                      <a:r>
                        <a:rPr lang="en-GB" sz="12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Sarah Wood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tc>
                  <a:txBody>
                    <a:bodyPr/>
                    <a:lstStyle/>
                    <a:p>
                      <a:pPr>
                        <a:lnSpc>
                          <a:spcPct val="115000"/>
                        </a:lnSpc>
                        <a:spcAft>
                          <a:spcPts val="800"/>
                        </a:spcAft>
                      </a:pPr>
                      <a:r>
                        <a:rPr lang="en-GB"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Area Service Manager, Derbyshire Healthcare NHS Foundation Trust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2F3"/>
                    </a:solidFill>
                  </a:tcPr>
                </a:tc>
                <a:extLst>
                  <a:ext uri="{0D108BD9-81ED-4DB2-BD59-A6C34878D82A}">
                    <a16:rowId xmlns:a16="http://schemas.microsoft.com/office/drawing/2014/main" val="873415870"/>
                  </a:ext>
                </a:extLst>
              </a:tr>
            </a:tbl>
          </a:graphicData>
        </a:graphic>
      </p:graphicFrame>
    </p:spTree>
    <p:extLst>
      <p:ext uri="{BB962C8B-B14F-4D97-AF65-F5344CB8AC3E}">
        <p14:creationId xmlns:p14="http://schemas.microsoft.com/office/powerpoint/2010/main" val="1967630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8F17-0B07-4EB8-9A76-D58B281558F7}"/>
              </a:ext>
            </a:extLst>
          </p:cNvPr>
          <p:cNvSpPr>
            <a:spLocks noGrp="1"/>
          </p:cNvSpPr>
          <p:nvPr>
            <p:ph type="title"/>
          </p:nvPr>
        </p:nvSpPr>
        <p:spPr>
          <a:xfrm>
            <a:off x="623072" y="517686"/>
            <a:ext cx="10515600" cy="615986"/>
          </a:xfrm>
        </p:spPr>
        <p:txBody>
          <a:bodyPr/>
          <a:lstStyle/>
          <a:p>
            <a:r>
              <a:rPr lang="en-GB" dirty="0">
                <a:solidFill>
                  <a:schemeClr val="accent1">
                    <a:lumMod val="50000"/>
                  </a:schemeClr>
                </a:solidFill>
                <a:latin typeface="Arial" panose="020B0604020202020204" pitchFamily="34" charset="0"/>
                <a:cs typeface="Arial" panose="020B0604020202020204" pitchFamily="34" charset="0"/>
              </a:rPr>
              <a:t>Introduction</a:t>
            </a:r>
          </a:p>
        </p:txBody>
      </p:sp>
      <p:grpSp>
        <p:nvGrpSpPr>
          <p:cNvPr id="26" name="Group 25">
            <a:extLst>
              <a:ext uri="{FF2B5EF4-FFF2-40B4-BE49-F238E27FC236}">
                <a16:creationId xmlns:a16="http://schemas.microsoft.com/office/drawing/2014/main" id="{9D7FD96B-B9BB-4FE2-BF42-89074F3771CB}"/>
              </a:ext>
            </a:extLst>
          </p:cNvPr>
          <p:cNvGrpSpPr/>
          <p:nvPr/>
        </p:nvGrpSpPr>
        <p:grpSpPr>
          <a:xfrm>
            <a:off x="450429" y="1317360"/>
            <a:ext cx="10778680" cy="1024919"/>
            <a:chOff x="450429" y="1317360"/>
            <a:chExt cx="10778680" cy="1024919"/>
          </a:xfrm>
        </p:grpSpPr>
        <p:grpSp>
          <p:nvGrpSpPr>
            <p:cNvPr id="11" name="Group 10">
              <a:extLst>
                <a:ext uri="{FF2B5EF4-FFF2-40B4-BE49-F238E27FC236}">
                  <a16:creationId xmlns:a16="http://schemas.microsoft.com/office/drawing/2014/main" id="{6C3E2F85-77B1-4C8B-A0EF-E039D8175579}"/>
                </a:ext>
              </a:extLst>
            </p:cNvPr>
            <p:cNvGrpSpPr/>
            <p:nvPr/>
          </p:nvGrpSpPr>
          <p:grpSpPr>
            <a:xfrm>
              <a:off x="450429" y="1317360"/>
              <a:ext cx="10778680" cy="1024919"/>
              <a:chOff x="450429" y="1317360"/>
              <a:chExt cx="10778680" cy="1024919"/>
            </a:xfrm>
          </p:grpSpPr>
          <p:sp>
            <p:nvSpPr>
              <p:cNvPr id="6" name="Rectangle: Rounded Corners 5">
                <a:extLst>
                  <a:ext uri="{FF2B5EF4-FFF2-40B4-BE49-F238E27FC236}">
                    <a16:creationId xmlns:a16="http://schemas.microsoft.com/office/drawing/2014/main" id="{72969C66-8805-4544-9EA5-D4A1EC87A24F}"/>
                  </a:ext>
                </a:extLst>
              </p:cNvPr>
              <p:cNvSpPr/>
              <p:nvPr/>
            </p:nvSpPr>
            <p:spPr>
              <a:xfrm>
                <a:off x="713509" y="1379819"/>
                <a:ext cx="10515600" cy="900000"/>
              </a:xfrm>
              <a:prstGeom prst="roundRect">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a:r>
                  <a:rPr lang="en-GB" dirty="0">
                    <a:solidFill>
                      <a:schemeClr val="accent1">
                        <a:lumMod val="75000"/>
                      </a:schemeClr>
                    </a:solidFill>
                    <a:latin typeface="Arial" panose="020B0604020202020204" pitchFamily="34" charset="0"/>
                    <a:cs typeface="Arial" panose="020B0604020202020204" pitchFamily="34" charset="0"/>
                  </a:rPr>
                  <a:t>This strategy has been created by members of the Derbyshire Collaborative Advanced Clinical Practice Group. </a:t>
                </a:r>
              </a:p>
            </p:txBody>
          </p:sp>
          <p:sp>
            <p:nvSpPr>
              <p:cNvPr id="7" name="Oval 6">
                <a:extLst>
                  <a:ext uri="{FF2B5EF4-FFF2-40B4-BE49-F238E27FC236}">
                    <a16:creationId xmlns:a16="http://schemas.microsoft.com/office/drawing/2014/main" id="{63E91771-C1CB-4A8C-903B-24ADDE2CA995}"/>
                  </a:ext>
                </a:extLst>
              </p:cNvPr>
              <p:cNvSpPr/>
              <p:nvPr/>
            </p:nvSpPr>
            <p:spPr>
              <a:xfrm>
                <a:off x="450429" y="1317360"/>
                <a:ext cx="1024919" cy="1024919"/>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grpSp>
        <p:pic>
          <p:nvPicPr>
            <p:cNvPr id="16" name="Graphic 15" descr="Users">
              <a:extLst>
                <a:ext uri="{FF2B5EF4-FFF2-40B4-BE49-F238E27FC236}">
                  <a16:creationId xmlns:a16="http://schemas.microsoft.com/office/drawing/2014/main" id="{CA6D852B-565A-4B3F-A134-1E48E2627F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924" y="1502919"/>
              <a:ext cx="720000" cy="720000"/>
            </a:xfrm>
            <a:prstGeom prst="rect">
              <a:avLst/>
            </a:prstGeom>
          </p:spPr>
        </p:pic>
      </p:grpSp>
      <p:grpSp>
        <p:nvGrpSpPr>
          <p:cNvPr id="25" name="Group 24">
            <a:extLst>
              <a:ext uri="{FF2B5EF4-FFF2-40B4-BE49-F238E27FC236}">
                <a16:creationId xmlns:a16="http://schemas.microsoft.com/office/drawing/2014/main" id="{A74BB4DE-1B4D-491A-9446-39E05DEBA01C}"/>
              </a:ext>
            </a:extLst>
          </p:cNvPr>
          <p:cNvGrpSpPr/>
          <p:nvPr/>
        </p:nvGrpSpPr>
        <p:grpSpPr>
          <a:xfrm>
            <a:off x="450429" y="2562729"/>
            <a:ext cx="10778680" cy="1024919"/>
            <a:chOff x="450429" y="2507445"/>
            <a:chExt cx="10778680" cy="1024919"/>
          </a:xfrm>
        </p:grpSpPr>
        <p:grpSp>
          <p:nvGrpSpPr>
            <p:cNvPr id="12" name="Group 11">
              <a:extLst>
                <a:ext uri="{FF2B5EF4-FFF2-40B4-BE49-F238E27FC236}">
                  <a16:creationId xmlns:a16="http://schemas.microsoft.com/office/drawing/2014/main" id="{40B63A43-9142-45A1-9307-06FA2D70152E}"/>
                </a:ext>
              </a:extLst>
            </p:cNvPr>
            <p:cNvGrpSpPr/>
            <p:nvPr/>
          </p:nvGrpSpPr>
          <p:grpSpPr>
            <a:xfrm>
              <a:off x="450429" y="2507445"/>
              <a:ext cx="10778680" cy="1024919"/>
              <a:chOff x="450429" y="2507445"/>
              <a:chExt cx="10778680" cy="1024919"/>
            </a:xfrm>
          </p:grpSpPr>
          <p:sp>
            <p:nvSpPr>
              <p:cNvPr id="3" name="Rectangle: Rounded Corners 2">
                <a:extLst>
                  <a:ext uri="{FF2B5EF4-FFF2-40B4-BE49-F238E27FC236}">
                    <a16:creationId xmlns:a16="http://schemas.microsoft.com/office/drawing/2014/main" id="{2800C48E-3A2F-4DA6-AC27-0E2676B9CA13}"/>
                  </a:ext>
                </a:extLst>
              </p:cNvPr>
              <p:cNvSpPr/>
              <p:nvPr/>
            </p:nvSpPr>
            <p:spPr>
              <a:xfrm>
                <a:off x="713509" y="2569904"/>
                <a:ext cx="10515600" cy="900000"/>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a:r>
                  <a:rPr lang="en-GB" dirty="0">
                    <a:solidFill>
                      <a:schemeClr val="accent6">
                        <a:lumMod val="50000"/>
                      </a:schemeClr>
                    </a:solidFill>
                    <a:latin typeface="Arial" panose="020B0604020202020204" pitchFamily="34" charset="0"/>
                    <a:cs typeface="Arial" panose="020B0604020202020204" pitchFamily="34" charset="0"/>
                  </a:rPr>
                  <a:t>Our vision is to create confident, capable and adaptable Advanced Clinical Practitioners (ACPs) who are able and willing to contribute to system wide delivery of safe effective care for patients, their relatives and carers.</a:t>
                </a:r>
              </a:p>
            </p:txBody>
          </p:sp>
          <p:sp>
            <p:nvSpPr>
              <p:cNvPr id="8" name="Oval 7">
                <a:extLst>
                  <a:ext uri="{FF2B5EF4-FFF2-40B4-BE49-F238E27FC236}">
                    <a16:creationId xmlns:a16="http://schemas.microsoft.com/office/drawing/2014/main" id="{8CD48AB3-29CA-460C-B22D-AFBD831E8D06}"/>
                  </a:ext>
                </a:extLst>
              </p:cNvPr>
              <p:cNvSpPr/>
              <p:nvPr/>
            </p:nvSpPr>
            <p:spPr>
              <a:xfrm>
                <a:off x="450429" y="2507445"/>
                <a:ext cx="1024919" cy="1024919"/>
              </a:xfrm>
              <a:prstGeom prst="ellipse">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8" name="Graphic 17" descr="Lightbulb and pencil">
              <a:extLst>
                <a:ext uri="{FF2B5EF4-FFF2-40B4-BE49-F238E27FC236}">
                  <a16:creationId xmlns:a16="http://schemas.microsoft.com/office/drawing/2014/main" id="{04FE5281-95AD-46FA-9209-1830EB0297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072" y="2659904"/>
              <a:ext cx="720000" cy="720000"/>
            </a:xfrm>
            <a:prstGeom prst="rect">
              <a:avLst/>
            </a:prstGeom>
          </p:spPr>
        </p:pic>
      </p:grpSp>
      <p:grpSp>
        <p:nvGrpSpPr>
          <p:cNvPr id="24" name="Group 23">
            <a:extLst>
              <a:ext uri="{FF2B5EF4-FFF2-40B4-BE49-F238E27FC236}">
                <a16:creationId xmlns:a16="http://schemas.microsoft.com/office/drawing/2014/main" id="{DBB2026B-E891-46A2-839F-229220ED5FFC}"/>
              </a:ext>
            </a:extLst>
          </p:cNvPr>
          <p:cNvGrpSpPr/>
          <p:nvPr/>
        </p:nvGrpSpPr>
        <p:grpSpPr>
          <a:xfrm>
            <a:off x="450429" y="3808098"/>
            <a:ext cx="10778680" cy="1024919"/>
            <a:chOff x="450429" y="3888725"/>
            <a:chExt cx="10778680" cy="1024919"/>
          </a:xfrm>
        </p:grpSpPr>
        <p:grpSp>
          <p:nvGrpSpPr>
            <p:cNvPr id="13" name="Group 12">
              <a:extLst>
                <a:ext uri="{FF2B5EF4-FFF2-40B4-BE49-F238E27FC236}">
                  <a16:creationId xmlns:a16="http://schemas.microsoft.com/office/drawing/2014/main" id="{D322EC6E-EE5E-4414-84D3-96A3ACA30963}"/>
                </a:ext>
              </a:extLst>
            </p:cNvPr>
            <p:cNvGrpSpPr/>
            <p:nvPr/>
          </p:nvGrpSpPr>
          <p:grpSpPr>
            <a:xfrm>
              <a:off x="450429" y="3888725"/>
              <a:ext cx="10778680" cy="1024919"/>
              <a:chOff x="450429" y="3888725"/>
              <a:chExt cx="10778680" cy="1024919"/>
            </a:xfrm>
          </p:grpSpPr>
          <p:sp>
            <p:nvSpPr>
              <p:cNvPr id="4" name="Rectangle: Rounded Corners 3">
                <a:extLst>
                  <a:ext uri="{FF2B5EF4-FFF2-40B4-BE49-F238E27FC236}">
                    <a16:creationId xmlns:a16="http://schemas.microsoft.com/office/drawing/2014/main" id="{B46D305C-5277-4EC5-B140-D424ED0D9D71}"/>
                  </a:ext>
                </a:extLst>
              </p:cNvPr>
              <p:cNvSpPr/>
              <p:nvPr/>
            </p:nvSpPr>
            <p:spPr>
              <a:xfrm>
                <a:off x="713509" y="3951184"/>
                <a:ext cx="10515600" cy="900000"/>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a:r>
                  <a:rPr lang="en-GB" dirty="0">
                    <a:solidFill>
                      <a:schemeClr val="accent2">
                        <a:lumMod val="50000"/>
                      </a:schemeClr>
                    </a:solidFill>
                    <a:latin typeface="Arial" panose="020B0604020202020204" pitchFamily="34" charset="0"/>
                    <a:cs typeface="Arial" panose="020B0604020202020204" pitchFamily="34" charset="0"/>
                  </a:rPr>
                  <a:t>Logic models are used to highlight current issues hindering the education, capability and career development for ACPs and to identify the inputs, or activities required to achieve the desired improvement goals.</a:t>
                </a:r>
              </a:p>
            </p:txBody>
          </p:sp>
          <p:sp>
            <p:nvSpPr>
              <p:cNvPr id="9" name="Oval 8">
                <a:extLst>
                  <a:ext uri="{FF2B5EF4-FFF2-40B4-BE49-F238E27FC236}">
                    <a16:creationId xmlns:a16="http://schemas.microsoft.com/office/drawing/2014/main" id="{209E5605-24E7-4F86-BD37-3FD57913DA6D}"/>
                  </a:ext>
                </a:extLst>
              </p:cNvPr>
              <p:cNvSpPr/>
              <p:nvPr/>
            </p:nvSpPr>
            <p:spPr>
              <a:xfrm>
                <a:off x="450429" y="3888725"/>
                <a:ext cx="1024919" cy="1024919"/>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0" name="Graphic 19" descr="Target">
              <a:extLst>
                <a:ext uri="{FF2B5EF4-FFF2-40B4-BE49-F238E27FC236}">
                  <a16:creationId xmlns:a16="http://schemas.microsoft.com/office/drawing/2014/main" id="{2325B589-A213-4D5F-86CE-274016EBD7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757" y="4034990"/>
              <a:ext cx="720000" cy="720000"/>
            </a:xfrm>
            <a:prstGeom prst="rect">
              <a:avLst/>
            </a:prstGeom>
          </p:spPr>
        </p:pic>
      </p:grpSp>
      <p:grpSp>
        <p:nvGrpSpPr>
          <p:cNvPr id="29" name="Group 28">
            <a:extLst>
              <a:ext uri="{FF2B5EF4-FFF2-40B4-BE49-F238E27FC236}">
                <a16:creationId xmlns:a16="http://schemas.microsoft.com/office/drawing/2014/main" id="{8421B999-0A93-40B6-A8E4-142F9E8B5488}"/>
              </a:ext>
            </a:extLst>
          </p:cNvPr>
          <p:cNvGrpSpPr/>
          <p:nvPr/>
        </p:nvGrpSpPr>
        <p:grpSpPr>
          <a:xfrm>
            <a:off x="450429" y="5053467"/>
            <a:ext cx="10778680" cy="1024919"/>
            <a:chOff x="450429" y="5053467"/>
            <a:chExt cx="10778680" cy="1024919"/>
          </a:xfrm>
        </p:grpSpPr>
        <p:grpSp>
          <p:nvGrpSpPr>
            <p:cNvPr id="14" name="Group 13">
              <a:extLst>
                <a:ext uri="{FF2B5EF4-FFF2-40B4-BE49-F238E27FC236}">
                  <a16:creationId xmlns:a16="http://schemas.microsoft.com/office/drawing/2014/main" id="{AB1A64C8-04B3-44B7-AABA-6BD5786CA35D}"/>
                </a:ext>
              </a:extLst>
            </p:cNvPr>
            <p:cNvGrpSpPr/>
            <p:nvPr/>
          </p:nvGrpSpPr>
          <p:grpSpPr>
            <a:xfrm>
              <a:off x="450429" y="5053467"/>
              <a:ext cx="10778680" cy="1024919"/>
              <a:chOff x="450429" y="5053467"/>
              <a:chExt cx="10778680" cy="1024919"/>
            </a:xfrm>
          </p:grpSpPr>
          <p:sp>
            <p:nvSpPr>
              <p:cNvPr id="5" name="Rectangle: Rounded Corners 4">
                <a:extLst>
                  <a:ext uri="{FF2B5EF4-FFF2-40B4-BE49-F238E27FC236}">
                    <a16:creationId xmlns:a16="http://schemas.microsoft.com/office/drawing/2014/main" id="{AC261598-A3CE-4E8F-B6A1-7E6408C69BB4}"/>
                  </a:ext>
                </a:extLst>
              </p:cNvPr>
              <p:cNvSpPr/>
              <p:nvPr/>
            </p:nvSpPr>
            <p:spPr>
              <a:xfrm>
                <a:off x="713509" y="5115926"/>
                <a:ext cx="10515600" cy="900000"/>
              </a:xfrm>
              <a:prstGeom prst="roundRect">
                <a:avLst>
                  <a:gd name="adj" fmla="val 50000"/>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a:r>
                  <a:rPr lang="en-GB" dirty="0">
                    <a:solidFill>
                      <a:schemeClr val="accent4">
                        <a:lumMod val="75000"/>
                      </a:schemeClr>
                    </a:solidFill>
                    <a:latin typeface="Arial" panose="020B0604020202020204" pitchFamily="34" charset="0"/>
                    <a:cs typeface="Arial" panose="020B0604020202020204" pitchFamily="34" charset="0"/>
                  </a:rPr>
                  <a:t>A three-year roadmap for each workstream is provided in addition to potential measures of success.</a:t>
                </a:r>
              </a:p>
            </p:txBody>
          </p:sp>
          <p:sp>
            <p:nvSpPr>
              <p:cNvPr id="10" name="Oval 9">
                <a:extLst>
                  <a:ext uri="{FF2B5EF4-FFF2-40B4-BE49-F238E27FC236}">
                    <a16:creationId xmlns:a16="http://schemas.microsoft.com/office/drawing/2014/main" id="{ABAA5CC8-802A-40E9-B94D-6DFB81C8FFB0}"/>
                  </a:ext>
                </a:extLst>
              </p:cNvPr>
              <p:cNvSpPr/>
              <p:nvPr/>
            </p:nvSpPr>
            <p:spPr>
              <a:xfrm>
                <a:off x="450429" y="5053467"/>
                <a:ext cx="1024919" cy="1024919"/>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Graphic 27" descr="Business Growth">
              <a:extLst>
                <a:ext uri="{FF2B5EF4-FFF2-40B4-BE49-F238E27FC236}">
                  <a16:creationId xmlns:a16="http://schemas.microsoft.com/office/drawing/2014/main" id="{6A665153-F7EB-47CC-AF0E-168AAE6FF7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3072" y="5205926"/>
              <a:ext cx="720000" cy="720000"/>
            </a:xfrm>
            <a:prstGeom prst="rect">
              <a:avLst/>
            </a:prstGeom>
          </p:spPr>
        </p:pic>
      </p:grpSp>
    </p:spTree>
    <p:extLst>
      <p:ext uri="{BB962C8B-B14F-4D97-AF65-F5344CB8AC3E}">
        <p14:creationId xmlns:p14="http://schemas.microsoft.com/office/powerpoint/2010/main" val="3179004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04C99-FD64-41F3-ADEA-E7AAF7234DBE}"/>
              </a:ext>
            </a:extLst>
          </p:cNvPr>
          <p:cNvSpPr>
            <a:spLocks noGrp="1"/>
          </p:cNvSpPr>
          <p:nvPr>
            <p:ph type="title"/>
          </p:nvPr>
        </p:nvSpPr>
        <p:spPr>
          <a:xfrm>
            <a:off x="838200" y="365126"/>
            <a:ext cx="10515600" cy="914400"/>
          </a:xfrm>
        </p:spPr>
        <p:txBody>
          <a:bodyPr/>
          <a:lstStyle/>
          <a:p>
            <a:r>
              <a:rPr lang="en-GB" sz="4000" dirty="0">
                <a:latin typeface="Arial" panose="020B0604020202020204" pitchFamily="34" charset="0"/>
                <a:cs typeface="Arial" panose="020B0604020202020204" pitchFamily="34" charset="0"/>
              </a:rPr>
              <a:t>Assumptions and External Factors</a:t>
            </a:r>
          </a:p>
        </p:txBody>
      </p:sp>
      <p:grpSp>
        <p:nvGrpSpPr>
          <p:cNvPr id="19" name="Group 18">
            <a:extLst>
              <a:ext uri="{FF2B5EF4-FFF2-40B4-BE49-F238E27FC236}">
                <a16:creationId xmlns:a16="http://schemas.microsoft.com/office/drawing/2014/main" id="{CC0F8B9C-DE76-4889-8CF7-55D40D318B3B}"/>
              </a:ext>
            </a:extLst>
          </p:cNvPr>
          <p:cNvGrpSpPr/>
          <p:nvPr/>
        </p:nvGrpSpPr>
        <p:grpSpPr>
          <a:xfrm>
            <a:off x="924966" y="1082818"/>
            <a:ext cx="4187538" cy="5296404"/>
            <a:chOff x="924966" y="1132606"/>
            <a:chExt cx="4187538" cy="5296404"/>
          </a:xfrm>
        </p:grpSpPr>
        <p:sp>
          <p:nvSpPr>
            <p:cNvPr id="3" name="Rectangle: Rounded Corners 2">
              <a:extLst>
                <a:ext uri="{FF2B5EF4-FFF2-40B4-BE49-F238E27FC236}">
                  <a16:creationId xmlns:a16="http://schemas.microsoft.com/office/drawing/2014/main" id="{2EF6174C-8591-467A-AE8E-3D48241A770E}"/>
                </a:ext>
              </a:extLst>
            </p:cNvPr>
            <p:cNvSpPr/>
            <p:nvPr/>
          </p:nvSpPr>
          <p:spPr>
            <a:xfrm>
              <a:off x="924966" y="2428510"/>
              <a:ext cx="4187538" cy="4000500"/>
            </a:xfrm>
            <a:prstGeom prst="roundRect">
              <a:avLst>
                <a:gd name="adj" fmla="val 4447"/>
              </a:avLst>
            </a:prstGeom>
            <a:solidFill>
              <a:schemeClr val="accent6">
                <a:lumMod val="40000"/>
                <a:lumOff val="6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Wingdings" panose="05000000000000000000" pitchFamily="2" charset="2"/>
                <a:buChar char="ü"/>
              </a:pPr>
              <a:endParaRPr lang="en-US" dirty="0"/>
            </a:p>
            <a:p>
              <a:pPr marL="285750" lvl="0" indent="-285750">
                <a:buFont typeface="Wingdings" panose="05000000000000000000" pitchFamily="2" charset="2"/>
                <a:buChar char="ü"/>
              </a:pPr>
              <a:endParaRPr lang="en-US" dirty="0"/>
            </a:p>
            <a:p>
              <a:pPr marL="285750" lvl="0" indent="-285750">
                <a:buFont typeface="Wingdings" panose="05000000000000000000" pitchFamily="2" charset="2"/>
                <a:buChar char="ü"/>
              </a:pPr>
              <a:r>
                <a:rPr lang="en-US" sz="2000" dirty="0">
                  <a:solidFill>
                    <a:schemeClr val="accent6">
                      <a:lumMod val="50000"/>
                    </a:schemeClr>
                  </a:solidFill>
                  <a:latin typeface="Arial" panose="020B0604020202020204" pitchFamily="34" charset="0"/>
                  <a:cs typeface="Arial" panose="020B0604020202020204" pitchFamily="34" charset="0"/>
                </a:rPr>
                <a:t>Protected time for education, supervision and supported professional activities can be agreed across all settings for ACPs</a:t>
              </a:r>
              <a:endParaRPr lang="en-GB" sz="2000" dirty="0">
                <a:solidFill>
                  <a:schemeClr val="accent6">
                    <a:lumMod val="50000"/>
                  </a:schemeClr>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ü"/>
              </a:pPr>
              <a:r>
                <a:rPr lang="en-US" sz="2000" dirty="0">
                  <a:solidFill>
                    <a:schemeClr val="accent6">
                      <a:lumMod val="50000"/>
                    </a:schemeClr>
                  </a:solidFill>
                  <a:latin typeface="Arial" panose="020B0604020202020204" pitchFamily="34" charset="0"/>
                  <a:cs typeface="Arial" panose="020B0604020202020204" pitchFamily="34" charset="0"/>
                </a:rPr>
                <a:t>Staff &amp; employers are motivated to support change</a:t>
              </a:r>
              <a:endParaRPr lang="en-GB" sz="2000" dirty="0">
                <a:solidFill>
                  <a:schemeClr val="accent6">
                    <a:lumMod val="50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sz="2000" dirty="0">
                  <a:solidFill>
                    <a:schemeClr val="accent6">
                      <a:lumMod val="50000"/>
                    </a:schemeClr>
                  </a:solidFill>
                  <a:latin typeface="Arial" panose="020B0604020202020204" pitchFamily="34" charset="0"/>
                  <a:cs typeface="Arial" panose="020B0604020202020204" pitchFamily="34" charset="0"/>
                </a:rPr>
                <a:t>Partner </a:t>
              </a:r>
              <a:r>
                <a:rPr lang="en-US" sz="2000" dirty="0" err="1">
                  <a:solidFill>
                    <a:schemeClr val="accent6">
                      <a:lumMod val="50000"/>
                    </a:schemeClr>
                  </a:solidFill>
                  <a:latin typeface="Arial" panose="020B0604020202020204" pitchFamily="34" charset="0"/>
                  <a:cs typeface="Arial" panose="020B0604020202020204" pitchFamily="34" charset="0"/>
                </a:rPr>
                <a:t>organisations</a:t>
              </a:r>
              <a:r>
                <a:rPr lang="en-US" sz="2000" dirty="0">
                  <a:solidFill>
                    <a:schemeClr val="accent6">
                      <a:lumMod val="50000"/>
                    </a:schemeClr>
                  </a:solidFill>
                  <a:latin typeface="Arial" panose="020B0604020202020204" pitchFamily="34" charset="0"/>
                  <a:cs typeface="Arial" panose="020B0604020202020204" pitchFamily="34" charset="0"/>
                </a:rPr>
                <a:t> work collaboratively</a:t>
              </a:r>
              <a:endParaRPr lang="en-GB" sz="2000" dirty="0">
                <a:solidFill>
                  <a:schemeClr val="accent6">
                    <a:lumMod val="50000"/>
                  </a:schemeClr>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798B5B17-699B-4841-9858-45453BEC56FC}"/>
                </a:ext>
              </a:extLst>
            </p:cNvPr>
            <p:cNvGrpSpPr/>
            <p:nvPr/>
          </p:nvGrpSpPr>
          <p:grpSpPr>
            <a:xfrm>
              <a:off x="1943453" y="1132606"/>
              <a:ext cx="2150565" cy="2122121"/>
              <a:chOff x="2130490" y="1132606"/>
              <a:chExt cx="2150565" cy="2122121"/>
            </a:xfrm>
          </p:grpSpPr>
          <p:sp>
            <p:nvSpPr>
              <p:cNvPr id="8" name="Oval 7">
                <a:extLst>
                  <a:ext uri="{FF2B5EF4-FFF2-40B4-BE49-F238E27FC236}">
                    <a16:creationId xmlns:a16="http://schemas.microsoft.com/office/drawing/2014/main" id="{92FFB4E4-CFCE-49A2-AF1D-5E07779B3745}"/>
                  </a:ext>
                </a:extLst>
              </p:cNvPr>
              <p:cNvSpPr/>
              <p:nvPr/>
            </p:nvSpPr>
            <p:spPr>
              <a:xfrm>
                <a:off x="2130490" y="1132606"/>
                <a:ext cx="2150565" cy="2122121"/>
              </a:xfrm>
              <a:prstGeom prst="ellipse">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i="1" dirty="0">
                  <a:latin typeface="Arial" panose="020B0604020202020204" pitchFamily="34" charset="0"/>
                  <a:cs typeface="Arial" panose="020B0604020202020204" pitchFamily="34" charset="0"/>
                </a:endParaRPr>
              </a:p>
              <a:p>
                <a:pPr algn="ctr"/>
                <a:r>
                  <a:rPr lang="en-GB" sz="2000" i="1" dirty="0">
                    <a:latin typeface="Arial" panose="020B0604020202020204" pitchFamily="34" charset="0"/>
                    <a:cs typeface="Arial" panose="020B0604020202020204" pitchFamily="34" charset="0"/>
                  </a:rPr>
                  <a:t>Facilitators</a:t>
                </a:r>
              </a:p>
            </p:txBody>
          </p:sp>
          <p:pic>
            <p:nvPicPr>
              <p:cNvPr id="11" name="Graphic 10" descr="Key">
                <a:extLst>
                  <a:ext uri="{FF2B5EF4-FFF2-40B4-BE49-F238E27FC236}">
                    <a16:creationId xmlns:a16="http://schemas.microsoft.com/office/drawing/2014/main" id="{0C2DAE64-E8F3-4660-8367-985C2C21F9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45772" y="1421712"/>
                <a:ext cx="720000" cy="720000"/>
              </a:xfrm>
              <a:prstGeom prst="rect">
                <a:avLst/>
              </a:prstGeom>
            </p:spPr>
          </p:pic>
        </p:grpSp>
      </p:grpSp>
      <p:grpSp>
        <p:nvGrpSpPr>
          <p:cNvPr id="21" name="Group 20">
            <a:extLst>
              <a:ext uri="{FF2B5EF4-FFF2-40B4-BE49-F238E27FC236}">
                <a16:creationId xmlns:a16="http://schemas.microsoft.com/office/drawing/2014/main" id="{9F41A9FA-7E3C-4B7C-B49B-A5D50577F3ED}"/>
              </a:ext>
            </a:extLst>
          </p:cNvPr>
          <p:cNvGrpSpPr/>
          <p:nvPr/>
        </p:nvGrpSpPr>
        <p:grpSpPr>
          <a:xfrm>
            <a:off x="7414212" y="1082818"/>
            <a:ext cx="4187538" cy="5346192"/>
            <a:chOff x="7414212" y="1082818"/>
            <a:chExt cx="4187538" cy="5346192"/>
          </a:xfrm>
        </p:grpSpPr>
        <p:grpSp>
          <p:nvGrpSpPr>
            <p:cNvPr id="20" name="Group 19">
              <a:extLst>
                <a:ext uri="{FF2B5EF4-FFF2-40B4-BE49-F238E27FC236}">
                  <a16:creationId xmlns:a16="http://schemas.microsoft.com/office/drawing/2014/main" id="{653D85A2-3172-45A4-929C-71A750DC2599}"/>
                </a:ext>
              </a:extLst>
            </p:cNvPr>
            <p:cNvGrpSpPr/>
            <p:nvPr/>
          </p:nvGrpSpPr>
          <p:grpSpPr>
            <a:xfrm>
              <a:off x="7414212" y="1082818"/>
              <a:ext cx="4187538" cy="5346192"/>
              <a:chOff x="7414212" y="1082818"/>
              <a:chExt cx="4187538" cy="5346192"/>
            </a:xfrm>
          </p:grpSpPr>
          <p:sp>
            <p:nvSpPr>
              <p:cNvPr id="17" name="Rectangle: Rounded Corners 16">
                <a:extLst>
                  <a:ext uri="{FF2B5EF4-FFF2-40B4-BE49-F238E27FC236}">
                    <a16:creationId xmlns:a16="http://schemas.microsoft.com/office/drawing/2014/main" id="{57CB8A1E-6DAA-4157-89AF-AF964C4E2406}"/>
                  </a:ext>
                </a:extLst>
              </p:cNvPr>
              <p:cNvSpPr/>
              <p:nvPr/>
            </p:nvSpPr>
            <p:spPr>
              <a:xfrm>
                <a:off x="7414212" y="2428510"/>
                <a:ext cx="4187538" cy="4000500"/>
              </a:xfrm>
              <a:prstGeom prst="roundRect">
                <a:avLst>
                  <a:gd name="adj" fmla="val 4447"/>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Wingdings" panose="05000000000000000000" pitchFamily="2" charset="2"/>
                  <a:buChar char="ü"/>
                </a:pPr>
                <a:endParaRPr lang="en-US" dirty="0"/>
              </a:p>
              <a:p>
                <a:pPr marL="285750" lvl="0" indent="-285750">
                  <a:buFont typeface="Wingdings" panose="05000000000000000000" pitchFamily="2" charset="2"/>
                  <a:buChar char="ü"/>
                </a:pPr>
                <a:endParaRPr lang="en-US" dirty="0"/>
              </a:p>
              <a:p>
                <a:pPr marL="285750" lvl="0" indent="-285750">
                  <a:buFont typeface="Wingdings" panose="05000000000000000000" pitchFamily="2" charset="2"/>
                  <a:buChar char="Ø"/>
                </a:pPr>
                <a:r>
                  <a:rPr lang="en-US" sz="2000" dirty="0">
                    <a:solidFill>
                      <a:schemeClr val="accent2">
                        <a:lumMod val="50000"/>
                      </a:schemeClr>
                    </a:solidFill>
                    <a:latin typeface="Arial" panose="020B0604020202020204" pitchFamily="34" charset="0"/>
                    <a:cs typeface="Arial" panose="020B0604020202020204" pitchFamily="34" charset="0"/>
                  </a:rPr>
                  <a:t>Competitive market</a:t>
                </a:r>
                <a:endParaRPr lang="en-GB" sz="2000" dirty="0">
                  <a:solidFill>
                    <a:schemeClr val="accent2">
                      <a:lumMod val="50000"/>
                    </a:schemeClr>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US" sz="2000" dirty="0">
                    <a:solidFill>
                      <a:schemeClr val="accent2">
                        <a:lumMod val="50000"/>
                      </a:schemeClr>
                    </a:solidFill>
                    <a:latin typeface="Arial" panose="020B0604020202020204" pitchFamily="34" charset="0"/>
                    <a:cs typeface="Arial" panose="020B0604020202020204" pitchFamily="34" charset="0"/>
                  </a:rPr>
                  <a:t>Limited sphere of influence within Primary Care</a:t>
                </a:r>
                <a:endParaRPr lang="en-GB" sz="2000" dirty="0">
                  <a:solidFill>
                    <a:schemeClr val="accent2">
                      <a:lumMod val="50000"/>
                    </a:schemeClr>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US" sz="2000" dirty="0">
                    <a:solidFill>
                      <a:schemeClr val="accent2">
                        <a:lumMod val="50000"/>
                      </a:schemeClr>
                    </a:solidFill>
                    <a:latin typeface="Arial" panose="020B0604020202020204" pitchFamily="34" charset="0"/>
                    <a:cs typeface="Arial" panose="020B0604020202020204" pitchFamily="34" charset="0"/>
                  </a:rPr>
                  <a:t>Variable understanding of advanced practice by employers</a:t>
                </a:r>
                <a:endParaRPr lang="en-GB" sz="2000" dirty="0">
                  <a:solidFill>
                    <a:schemeClr val="accent2">
                      <a:lumMod val="50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chemeClr val="accent2">
                        <a:lumMod val="50000"/>
                      </a:schemeClr>
                    </a:solidFill>
                    <a:latin typeface="Arial" panose="020B0604020202020204" pitchFamily="34" charset="0"/>
                    <a:cs typeface="Arial" panose="020B0604020202020204" pitchFamily="34" charset="0"/>
                  </a:rPr>
                  <a:t>Limited funds available to support innovation</a:t>
                </a:r>
                <a:endParaRPr lang="en-GB" sz="2000" dirty="0">
                  <a:solidFill>
                    <a:schemeClr val="accent2">
                      <a:lumMod val="50000"/>
                    </a:schemeClr>
                  </a:solidFill>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AEB20084-6FC6-4B58-9A1D-48440036614B}"/>
                  </a:ext>
                </a:extLst>
              </p:cNvPr>
              <p:cNvSpPr/>
              <p:nvPr/>
            </p:nvSpPr>
            <p:spPr>
              <a:xfrm>
                <a:off x="8427981" y="1082818"/>
                <a:ext cx="2160000" cy="2160000"/>
              </a:xfrm>
              <a:prstGeom prst="ellipse">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i="1" dirty="0">
                  <a:latin typeface="Arial" panose="020B0604020202020204" pitchFamily="34" charset="0"/>
                  <a:cs typeface="Arial" panose="020B0604020202020204" pitchFamily="34" charset="0"/>
                </a:endParaRPr>
              </a:p>
              <a:p>
                <a:pPr algn="ctr"/>
                <a:r>
                  <a:rPr lang="en-GB" sz="2000" i="1" dirty="0">
                    <a:latin typeface="Arial" panose="020B0604020202020204" pitchFamily="34" charset="0"/>
                    <a:cs typeface="Arial" panose="020B0604020202020204" pitchFamily="34" charset="0"/>
                  </a:rPr>
                  <a:t>Barriers</a:t>
                </a:r>
              </a:p>
            </p:txBody>
          </p:sp>
        </p:grpSp>
        <p:pic>
          <p:nvPicPr>
            <p:cNvPr id="13" name="Graphic 12" descr="Lock">
              <a:extLst>
                <a:ext uri="{FF2B5EF4-FFF2-40B4-BE49-F238E27FC236}">
                  <a16:creationId xmlns:a16="http://schemas.microsoft.com/office/drawing/2014/main" id="{EBCB2F67-C841-4EF7-976C-E1F1D4BEC7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47981" y="1371924"/>
              <a:ext cx="720000" cy="720000"/>
            </a:xfrm>
            <a:prstGeom prst="rect">
              <a:avLst/>
            </a:prstGeom>
          </p:spPr>
        </p:pic>
      </p:grpSp>
    </p:spTree>
    <p:extLst>
      <p:ext uri="{BB962C8B-B14F-4D97-AF65-F5344CB8AC3E}">
        <p14:creationId xmlns:p14="http://schemas.microsoft.com/office/powerpoint/2010/main" val="310353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0"/>
          <p:cNvPicPr>
            <a:picLocks noChangeAspect="1"/>
          </p:cNvPicPr>
          <p:nvPr/>
        </p:nvPicPr>
        <p:blipFill>
          <a:blip r:embed="rId2"/>
          <a:srcRect/>
          <a:stretch>
            <a:fillRect/>
          </a:stretch>
        </p:blipFill>
        <p:spPr bwMode="auto">
          <a:xfrm>
            <a:off x="10772774" y="220668"/>
            <a:ext cx="969963" cy="403225"/>
          </a:xfrm>
          <a:prstGeom prst="rect">
            <a:avLst/>
          </a:prstGeom>
          <a:noFill/>
          <a:ln w="9525">
            <a:noFill/>
            <a:miter lim="800000"/>
            <a:headEnd/>
            <a:tailEnd/>
          </a:ln>
        </p:spPr>
      </p:pic>
      <p:sp>
        <p:nvSpPr>
          <p:cNvPr id="13" name="TextBox 12"/>
          <p:cNvSpPr txBox="1"/>
          <p:nvPr/>
        </p:nvSpPr>
        <p:spPr>
          <a:xfrm>
            <a:off x="449263" y="308659"/>
            <a:ext cx="10331450" cy="461665"/>
          </a:xfrm>
          <a:prstGeom prst="rect">
            <a:avLst/>
          </a:prstGeom>
          <a:noFill/>
          <a:ln>
            <a:noFill/>
          </a:ln>
        </p:spPr>
        <p:txBody>
          <a:bodyPr>
            <a:spAutoFit/>
          </a:bodyPr>
          <a:lstStyle/>
          <a:p>
            <a:pPr fontAlgn="auto">
              <a:spcBef>
                <a:spcPts val="0"/>
              </a:spcBef>
              <a:spcAft>
                <a:spcPts val="0"/>
              </a:spcAft>
              <a:defRPr/>
            </a:pPr>
            <a:r>
              <a:rPr lang="en-GB" sz="2400" dirty="0">
                <a:solidFill>
                  <a:schemeClr val="accent1">
                    <a:lumMod val="75000"/>
                  </a:schemeClr>
                </a:solidFill>
                <a:ea typeface="Arial" charset="0"/>
              </a:rPr>
              <a:t>Improving access to and standardisation of education</a:t>
            </a:r>
          </a:p>
        </p:txBody>
      </p:sp>
      <p:sp>
        <p:nvSpPr>
          <p:cNvPr id="4" name="Rectangle 3"/>
          <p:cNvSpPr/>
          <p:nvPr/>
        </p:nvSpPr>
        <p:spPr>
          <a:xfrm>
            <a:off x="501650" y="2109646"/>
            <a:ext cx="3679825" cy="4519757"/>
          </a:xfrm>
          <a:prstGeom prst="rect">
            <a:avLst/>
          </a:prstGeom>
          <a:solidFill>
            <a:schemeClr val="bg1"/>
          </a:solid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a:lstStyle/>
          <a:p>
            <a:pPr fontAlgn="auto">
              <a:spcBef>
                <a:spcPts val="0"/>
              </a:spcBef>
              <a:spcAft>
                <a:spcPts val="0"/>
              </a:spcAft>
              <a:defRPr/>
            </a:pPr>
            <a:r>
              <a:rPr lang="en-GB" b="1" dirty="0">
                <a:solidFill>
                  <a:prstClr val="black"/>
                </a:solidFill>
                <a:latin typeface="Arial" charset="0"/>
                <a:ea typeface="Arial" charset="0"/>
                <a:cs typeface="Arial" charset="0"/>
              </a:rPr>
              <a:t>ACTIVITIES</a:t>
            </a:r>
          </a:p>
          <a:p>
            <a:pPr fontAlgn="auto">
              <a:spcBef>
                <a:spcPts val="0"/>
              </a:spcBef>
              <a:spcAft>
                <a:spcPts val="0"/>
              </a:spcAft>
              <a:defRPr/>
            </a:pPr>
            <a:endParaRPr lang="en-GB" sz="1600" b="1" dirty="0">
              <a:solidFill>
                <a:prstClr val="black"/>
              </a:solidFill>
              <a:latin typeface="Arial" charset="0"/>
              <a:ea typeface="Arial" charset="0"/>
              <a:cs typeface="Arial" charset="0"/>
            </a:endParaRPr>
          </a:p>
          <a:p>
            <a:pPr marL="285750" indent="-285750" fontAlgn="auto">
              <a:spcBef>
                <a:spcPts val="0"/>
              </a:spcBef>
              <a:spcAft>
                <a:spcPts val="0"/>
              </a:spcAft>
              <a:buFont typeface="Wingdings" panose="05000000000000000000" pitchFamily="2" charset="2"/>
              <a:buChar char="Ø"/>
              <a:defRPr/>
            </a:pPr>
            <a:endParaRPr lang="en-GB" sz="1600" b="1" dirty="0">
              <a:solidFill>
                <a:prstClr val="black"/>
              </a:solidFill>
              <a:latin typeface="Arial" charset="0"/>
              <a:ea typeface="Arial" charset="0"/>
              <a:cs typeface="Arial" charset="0"/>
            </a:endParaRPr>
          </a:p>
        </p:txBody>
      </p:sp>
      <p:sp>
        <p:nvSpPr>
          <p:cNvPr id="5" name="Rectangle 4"/>
          <p:cNvSpPr/>
          <p:nvPr/>
        </p:nvSpPr>
        <p:spPr>
          <a:xfrm>
            <a:off x="4385481" y="2109646"/>
            <a:ext cx="3600450" cy="4519757"/>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a:lstStyle/>
          <a:p>
            <a:pPr fontAlgn="auto">
              <a:spcBef>
                <a:spcPts val="0"/>
              </a:spcBef>
              <a:spcAft>
                <a:spcPts val="0"/>
              </a:spcAft>
              <a:defRPr/>
            </a:pPr>
            <a:r>
              <a:rPr lang="en-GB" sz="1600" b="1" dirty="0">
                <a:solidFill>
                  <a:prstClr val="black"/>
                </a:solidFill>
                <a:latin typeface="Arial" charset="0"/>
                <a:ea typeface="Arial" charset="0"/>
                <a:cs typeface="Arial" charset="0"/>
              </a:rPr>
              <a:t>OUTCOMES:</a:t>
            </a:r>
            <a:endParaRPr lang="en-GB" sz="1050" b="1" dirty="0">
              <a:solidFill>
                <a:prstClr val="black"/>
              </a:solidFill>
              <a:latin typeface="Arial" charset="0"/>
              <a:ea typeface="Arial" charset="0"/>
              <a:cs typeface="Arial" charset="0"/>
            </a:endParaRPr>
          </a:p>
        </p:txBody>
      </p:sp>
      <p:grpSp>
        <p:nvGrpSpPr>
          <p:cNvPr id="13318" name="Group 8"/>
          <p:cNvGrpSpPr>
            <a:grpSpLocks/>
          </p:cNvGrpSpPr>
          <p:nvPr/>
        </p:nvGrpSpPr>
        <p:grpSpPr bwMode="auto">
          <a:xfrm>
            <a:off x="8112125" y="2109646"/>
            <a:ext cx="3600450" cy="4519757"/>
            <a:chOff x="8112224" y="1787627"/>
            <a:chExt cx="3600400" cy="3260234"/>
          </a:xfrm>
        </p:grpSpPr>
        <p:sp>
          <p:nvSpPr>
            <p:cNvPr id="6" name="Rectangle 5"/>
            <p:cNvSpPr/>
            <p:nvPr/>
          </p:nvSpPr>
          <p:spPr>
            <a:xfrm>
              <a:off x="8112224" y="1787627"/>
              <a:ext cx="3600400" cy="3260234"/>
            </a:xfrm>
            <a:prstGeom prst="rect">
              <a:avLst/>
            </a:prstGeom>
            <a:solidFill>
              <a:schemeClr val="bg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a:lstStyle/>
            <a:p>
              <a:pPr fontAlgn="auto">
                <a:spcBef>
                  <a:spcPts val="0"/>
                </a:spcBef>
                <a:spcAft>
                  <a:spcPts val="0"/>
                </a:spcAft>
                <a:defRPr/>
              </a:pPr>
              <a:r>
                <a:rPr lang="en-GB" sz="1600" b="1" dirty="0">
                  <a:solidFill>
                    <a:prstClr val="black"/>
                  </a:solidFill>
                  <a:latin typeface="Arial" charset="0"/>
                  <a:ea typeface="Arial" charset="0"/>
                  <a:cs typeface="Arial" charset="0"/>
                </a:rPr>
                <a:t>GOAL: </a:t>
              </a:r>
            </a:p>
          </p:txBody>
        </p:sp>
        <p:sp>
          <p:nvSpPr>
            <p:cNvPr id="13330" name="TextBox 18"/>
            <p:cNvSpPr txBox="1">
              <a:spLocks noChangeArrowheads="1"/>
            </p:cNvSpPr>
            <p:nvPr/>
          </p:nvSpPr>
          <p:spPr bwMode="auto">
            <a:xfrm>
              <a:off x="8364608" y="2606650"/>
              <a:ext cx="3282429" cy="1938700"/>
            </a:xfrm>
            <a:prstGeom prst="rect">
              <a:avLst/>
            </a:prstGeom>
            <a:noFill/>
            <a:ln w="9525">
              <a:noFill/>
              <a:miter lim="800000"/>
              <a:headEnd/>
              <a:tailEnd/>
            </a:ln>
          </p:spPr>
          <p:txBody>
            <a:bodyPr>
              <a:spAutoFit/>
            </a:bodyPr>
            <a:lstStyle/>
            <a:p>
              <a:r>
                <a:rPr lang="en-US" sz="2000" dirty="0"/>
                <a:t>Collaborative working that demonstrates improved access and reduced variability in the provision of education across four pillars</a:t>
              </a:r>
            </a:p>
          </p:txBody>
        </p:sp>
      </p:grpSp>
      <p:sp>
        <p:nvSpPr>
          <p:cNvPr id="24" name="Arrow: Right 23"/>
          <p:cNvSpPr/>
          <p:nvPr/>
        </p:nvSpPr>
        <p:spPr>
          <a:xfrm>
            <a:off x="3850986" y="3855174"/>
            <a:ext cx="769938" cy="1028700"/>
          </a:xfrm>
          <a:prstGeom prst="rightArrow">
            <a:avLst/>
          </a:prstGeom>
          <a:solidFill>
            <a:schemeClr val="accent1">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5" name="Arrow: Right 24"/>
          <p:cNvSpPr/>
          <p:nvPr/>
        </p:nvSpPr>
        <p:spPr>
          <a:xfrm>
            <a:off x="7668636" y="3855174"/>
            <a:ext cx="769937" cy="1028700"/>
          </a:xfrm>
          <a:prstGeom prst="rightArrow">
            <a:avLst/>
          </a:prstGeom>
          <a:solidFill>
            <a:schemeClr val="accent1">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4" name="TextBox 13"/>
          <p:cNvSpPr txBox="1"/>
          <p:nvPr/>
        </p:nvSpPr>
        <p:spPr>
          <a:xfrm>
            <a:off x="4717800" y="2599809"/>
            <a:ext cx="3128963" cy="3539430"/>
          </a:xfrm>
          <a:prstGeom prst="rect">
            <a:avLst/>
          </a:prstGeom>
          <a:noFill/>
        </p:spPr>
        <p:txBody>
          <a:bodyPr>
            <a:spAutoFit/>
          </a:bodyPr>
          <a:lstStyle/>
          <a:p>
            <a:pPr marL="285750" indent="-285750" fontAlgn="auto">
              <a:spcBef>
                <a:spcPts val="0"/>
              </a:spcBef>
              <a:spcAft>
                <a:spcPts val="0"/>
              </a:spcAft>
              <a:buFont typeface="Wingdings" panose="05000000000000000000" pitchFamily="2" charset="2"/>
              <a:buChar char="Ø"/>
              <a:defRPr/>
            </a:pPr>
            <a:r>
              <a:rPr lang="en-GB" sz="1600" dirty="0">
                <a:solidFill>
                  <a:prstClr val="black"/>
                </a:solidFill>
                <a:ea typeface="Arial" charset="0"/>
              </a:rPr>
              <a:t>Curricula meet workforce requirements</a:t>
            </a:r>
          </a:p>
          <a:p>
            <a:pPr marL="285750" indent="-285750" fontAlgn="auto">
              <a:spcBef>
                <a:spcPts val="0"/>
              </a:spcBef>
              <a:spcAft>
                <a:spcPts val="0"/>
              </a:spcAft>
              <a:buFont typeface="Wingdings" panose="05000000000000000000" pitchFamily="2" charset="2"/>
              <a:buChar char="Ø"/>
              <a:defRPr/>
            </a:pPr>
            <a:r>
              <a:rPr lang="en-GB" sz="1600" dirty="0">
                <a:solidFill>
                  <a:prstClr val="black"/>
                </a:solidFill>
                <a:ea typeface="Arial" charset="0"/>
              </a:rPr>
              <a:t>Learning is shared across professions</a:t>
            </a:r>
          </a:p>
          <a:p>
            <a:pPr marL="285750" indent="-285750" fontAlgn="auto">
              <a:spcBef>
                <a:spcPts val="0"/>
              </a:spcBef>
              <a:spcAft>
                <a:spcPts val="0"/>
              </a:spcAft>
              <a:buFont typeface="Wingdings" panose="05000000000000000000" pitchFamily="2" charset="2"/>
              <a:buChar char="Ø"/>
              <a:defRPr/>
            </a:pPr>
            <a:r>
              <a:rPr lang="en-GB" sz="1600" dirty="0">
                <a:solidFill>
                  <a:prstClr val="black"/>
                </a:solidFill>
                <a:ea typeface="Arial" charset="0"/>
              </a:rPr>
              <a:t>Access to relevant educational opportunities</a:t>
            </a:r>
          </a:p>
          <a:p>
            <a:pPr marL="285750" indent="-285750" fontAlgn="auto">
              <a:spcBef>
                <a:spcPts val="0"/>
              </a:spcBef>
              <a:spcAft>
                <a:spcPts val="0"/>
              </a:spcAft>
              <a:buFont typeface="Wingdings" panose="05000000000000000000" pitchFamily="2" charset="2"/>
              <a:buChar char="Ø"/>
              <a:defRPr/>
            </a:pPr>
            <a:r>
              <a:rPr lang="en-GB" sz="1600" dirty="0">
                <a:solidFill>
                  <a:prstClr val="black"/>
                </a:solidFill>
                <a:ea typeface="Arial" charset="0"/>
              </a:rPr>
              <a:t>Transparent feedback for learner experience</a:t>
            </a:r>
          </a:p>
          <a:p>
            <a:pPr marL="285750" indent="-285750" fontAlgn="auto">
              <a:spcBef>
                <a:spcPts val="0"/>
              </a:spcBef>
              <a:spcAft>
                <a:spcPts val="0"/>
              </a:spcAft>
              <a:buFont typeface="Wingdings" panose="05000000000000000000" pitchFamily="2" charset="2"/>
              <a:buChar char="Ø"/>
              <a:defRPr/>
            </a:pPr>
            <a:r>
              <a:rPr lang="en-GB" sz="1600" dirty="0">
                <a:solidFill>
                  <a:prstClr val="black"/>
                </a:solidFill>
                <a:ea typeface="Arial" charset="0"/>
              </a:rPr>
              <a:t>Appropriate utilisation of funds</a:t>
            </a:r>
          </a:p>
          <a:p>
            <a:pPr marL="285750" indent="-285750" fontAlgn="auto">
              <a:spcBef>
                <a:spcPts val="0"/>
              </a:spcBef>
              <a:spcAft>
                <a:spcPts val="0"/>
              </a:spcAft>
              <a:buFont typeface="Wingdings" panose="05000000000000000000" pitchFamily="2" charset="2"/>
              <a:buChar char="Ø"/>
              <a:defRPr/>
            </a:pPr>
            <a:r>
              <a:rPr lang="en-GB" sz="1600" dirty="0">
                <a:solidFill>
                  <a:prstClr val="black"/>
                </a:solidFill>
                <a:ea typeface="Arial" charset="0"/>
              </a:rPr>
              <a:t>Improved governance of supervision</a:t>
            </a:r>
          </a:p>
          <a:p>
            <a:pPr marL="285750" indent="-285750" fontAlgn="auto">
              <a:spcBef>
                <a:spcPts val="0"/>
              </a:spcBef>
              <a:spcAft>
                <a:spcPts val="0"/>
              </a:spcAft>
              <a:buFont typeface="Wingdings" panose="05000000000000000000" pitchFamily="2" charset="2"/>
              <a:buChar char="Ø"/>
              <a:defRPr/>
            </a:pPr>
            <a:endParaRPr lang="en-GB" sz="1400" dirty="0">
              <a:solidFill>
                <a:prstClr val="black"/>
              </a:solidFill>
              <a:ea typeface="Arial" charset="0"/>
            </a:endParaRPr>
          </a:p>
          <a:p>
            <a:pPr fontAlgn="auto">
              <a:spcBef>
                <a:spcPts val="0"/>
              </a:spcBef>
              <a:spcAft>
                <a:spcPts val="0"/>
              </a:spcAft>
              <a:defRPr/>
            </a:pPr>
            <a:endParaRPr lang="en-GB" dirty="0">
              <a:latin typeface="+mn-lt"/>
              <a:cs typeface="+mn-cs"/>
            </a:endParaRPr>
          </a:p>
        </p:txBody>
      </p:sp>
      <p:sp>
        <p:nvSpPr>
          <p:cNvPr id="15" name="TextBox 14"/>
          <p:cNvSpPr txBox="1"/>
          <p:nvPr/>
        </p:nvSpPr>
        <p:spPr>
          <a:xfrm>
            <a:off x="599281" y="2599809"/>
            <a:ext cx="3484563" cy="3539430"/>
          </a:xfrm>
          <a:prstGeom prst="rect">
            <a:avLst/>
          </a:prstGeom>
          <a:noFill/>
        </p:spPr>
        <p:txBody>
          <a:bodyPr>
            <a:spAutoFit/>
          </a:bodyPr>
          <a:lstStyle/>
          <a:p>
            <a:pPr marL="285750" indent="-285750">
              <a:buFont typeface="Wingdings" panose="05000000000000000000" pitchFamily="2" charset="2"/>
              <a:buChar char="ü"/>
            </a:pPr>
            <a:r>
              <a:rPr lang="en-GB" sz="1600" dirty="0">
                <a:solidFill>
                  <a:prstClr val="black"/>
                </a:solidFill>
                <a:ea typeface="Arial" charset="0"/>
              </a:rPr>
              <a:t>Develop a structured review process for all new curriculum and credentials across Derbyshire</a:t>
            </a:r>
          </a:p>
          <a:p>
            <a:pPr marL="285750" indent="-285750">
              <a:buFont typeface="Wingdings" panose="05000000000000000000" pitchFamily="2" charset="2"/>
              <a:buChar char="ü"/>
            </a:pPr>
            <a:r>
              <a:rPr lang="en-GB" sz="1600" dirty="0">
                <a:solidFill>
                  <a:prstClr val="black"/>
                </a:solidFill>
                <a:ea typeface="Arial" charset="0"/>
              </a:rPr>
              <a:t>Embed interprofessional learning across the system</a:t>
            </a:r>
          </a:p>
          <a:p>
            <a:pPr marL="285750" indent="-285750">
              <a:buFont typeface="Wingdings" panose="05000000000000000000" pitchFamily="2" charset="2"/>
              <a:buChar char="ü"/>
            </a:pPr>
            <a:r>
              <a:rPr lang="en-GB" sz="1600" dirty="0">
                <a:solidFill>
                  <a:prstClr val="black"/>
                </a:solidFill>
                <a:ea typeface="Arial" charset="0"/>
              </a:rPr>
              <a:t>Identify, develop &amp; evaluate educational resources available to the system across all 4 pillars</a:t>
            </a:r>
          </a:p>
          <a:p>
            <a:pPr marL="285750" indent="-285750">
              <a:buFont typeface="Wingdings" panose="05000000000000000000" pitchFamily="2" charset="2"/>
              <a:buChar char="ü"/>
            </a:pPr>
            <a:r>
              <a:rPr lang="en-GB" sz="1600" dirty="0">
                <a:solidFill>
                  <a:prstClr val="black"/>
                </a:solidFill>
                <a:ea typeface="Arial" charset="0"/>
              </a:rPr>
              <a:t>Strengthen links with relevant education providers</a:t>
            </a:r>
          </a:p>
          <a:p>
            <a:pPr marL="285750" indent="-285750">
              <a:buFont typeface="Wingdings" panose="05000000000000000000" pitchFamily="2" charset="2"/>
              <a:buChar char="ü"/>
            </a:pPr>
            <a:r>
              <a:rPr lang="en-GB" sz="1600" dirty="0">
                <a:solidFill>
                  <a:prstClr val="black"/>
                </a:solidFill>
                <a:ea typeface="Arial" charset="0"/>
              </a:rPr>
              <a:t>Encourage utilisation of the apprenticeship levy</a:t>
            </a:r>
          </a:p>
          <a:p>
            <a:endParaRPr lang="en-GB" sz="1600" dirty="0">
              <a:latin typeface="Calibri" pitchFamily="34" charset="0"/>
            </a:endParaRPr>
          </a:p>
        </p:txBody>
      </p:sp>
      <p:grpSp>
        <p:nvGrpSpPr>
          <p:cNvPr id="3" name="Group 2">
            <a:extLst>
              <a:ext uri="{FF2B5EF4-FFF2-40B4-BE49-F238E27FC236}">
                <a16:creationId xmlns:a16="http://schemas.microsoft.com/office/drawing/2014/main" id="{0959EC72-D5F4-490A-89C3-E1CE0BB0645E}"/>
              </a:ext>
            </a:extLst>
          </p:cNvPr>
          <p:cNvGrpSpPr/>
          <p:nvPr/>
        </p:nvGrpSpPr>
        <p:grpSpPr>
          <a:xfrm>
            <a:off x="501650" y="831572"/>
            <a:ext cx="11210925" cy="1167620"/>
            <a:chOff x="501650" y="728664"/>
            <a:chExt cx="11210925" cy="857077"/>
          </a:xfrm>
        </p:grpSpPr>
        <p:sp>
          <p:nvSpPr>
            <p:cNvPr id="7" name="Rectangle 6"/>
            <p:cNvSpPr/>
            <p:nvPr/>
          </p:nvSpPr>
          <p:spPr bwMode="auto">
            <a:xfrm>
              <a:off x="501650" y="728664"/>
              <a:ext cx="11210925" cy="799252"/>
            </a:xfrm>
            <a:prstGeom prst="rect">
              <a:avLst/>
            </a:prstGeom>
            <a:noFill/>
            <a:ln w="571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a:lstStyle/>
            <a:p>
              <a:pPr fontAlgn="auto">
                <a:spcBef>
                  <a:spcPts val="0"/>
                </a:spcBef>
                <a:spcAft>
                  <a:spcPts val="0"/>
                </a:spcAft>
                <a:defRPr/>
              </a:pPr>
              <a:r>
                <a:rPr lang="en-GB" sz="1600" b="1" dirty="0">
                  <a:solidFill>
                    <a:prstClr val="black"/>
                  </a:solidFill>
                  <a:latin typeface="Arial" charset="0"/>
                  <a:ea typeface="Arial" charset="0"/>
                  <a:cs typeface="Arial" charset="0"/>
                </a:rPr>
                <a:t>SITUATION:</a:t>
              </a:r>
            </a:p>
            <a:p>
              <a:pPr fontAlgn="auto">
                <a:spcBef>
                  <a:spcPts val="0"/>
                </a:spcBef>
                <a:spcAft>
                  <a:spcPts val="0"/>
                </a:spcAft>
                <a:defRPr/>
              </a:pPr>
              <a:endParaRPr lang="en-GB" sz="1400" dirty="0">
                <a:solidFill>
                  <a:prstClr val="black"/>
                </a:solidFill>
                <a:latin typeface="Arial" charset="0"/>
                <a:ea typeface="Arial" charset="0"/>
                <a:cs typeface="Arial" charset="0"/>
              </a:endParaRPr>
            </a:p>
            <a:p>
              <a:pPr fontAlgn="auto">
                <a:spcBef>
                  <a:spcPts val="0"/>
                </a:spcBef>
                <a:spcAft>
                  <a:spcPts val="0"/>
                </a:spcAft>
                <a:defRPr/>
              </a:pPr>
              <a:endParaRPr lang="en-GB" sz="1400" dirty="0">
                <a:solidFill>
                  <a:prstClr val="black"/>
                </a:solidFill>
                <a:latin typeface="Arial" charset="0"/>
                <a:ea typeface="Arial" charset="0"/>
                <a:cs typeface="Arial" charset="0"/>
              </a:endParaRPr>
            </a:p>
            <a:p>
              <a:pPr fontAlgn="auto">
                <a:spcBef>
                  <a:spcPts val="0"/>
                </a:spcBef>
                <a:spcAft>
                  <a:spcPts val="0"/>
                </a:spcAft>
                <a:defRPr/>
              </a:pPr>
              <a:r>
                <a:rPr lang="en-GB" sz="1600" b="1" dirty="0">
                  <a:solidFill>
                    <a:prstClr val="black"/>
                  </a:solidFill>
                  <a:latin typeface="Arial" charset="0"/>
                  <a:ea typeface="Arial" charset="0"/>
                  <a:cs typeface="Arial" charset="0"/>
                </a:rPr>
                <a:t> </a:t>
              </a:r>
            </a:p>
          </p:txBody>
        </p:sp>
        <p:sp>
          <p:nvSpPr>
            <p:cNvPr id="2" name="TextBox 1">
              <a:extLst>
                <a:ext uri="{FF2B5EF4-FFF2-40B4-BE49-F238E27FC236}">
                  <a16:creationId xmlns:a16="http://schemas.microsoft.com/office/drawing/2014/main" id="{2B80A635-724E-4F5E-8960-3ACD6A1384BD}"/>
                </a:ext>
              </a:extLst>
            </p:cNvPr>
            <p:cNvSpPr txBox="1"/>
            <p:nvPr/>
          </p:nvSpPr>
          <p:spPr>
            <a:xfrm>
              <a:off x="1911927" y="748145"/>
              <a:ext cx="9648000" cy="837596"/>
            </a:xfrm>
            <a:prstGeom prst="rect">
              <a:avLst/>
            </a:prstGeom>
            <a:noFill/>
          </p:spPr>
          <p:txBody>
            <a:bodyPr wrap="square" rtlCol="0">
              <a:spAutoFit/>
            </a:bodyPr>
            <a:lstStyle/>
            <a:p>
              <a:pPr marL="285750" indent="-285750" fontAlgn="auto">
                <a:spcBef>
                  <a:spcPts val="0"/>
                </a:spcBef>
                <a:spcAft>
                  <a:spcPts val="0"/>
                </a:spcAft>
                <a:buFont typeface="Arial" panose="020B0604020202020204" pitchFamily="34" charset="0"/>
                <a:buChar char="•"/>
                <a:defRPr/>
              </a:pPr>
              <a:r>
                <a:rPr lang="en-GB" sz="1600" dirty="0">
                  <a:solidFill>
                    <a:prstClr val="black"/>
                  </a:solidFill>
                  <a:latin typeface="Arial" panose="020B0604020202020204" pitchFamily="34" charset="0"/>
                  <a:ea typeface="Arial" charset="0"/>
                  <a:cs typeface="Arial" panose="020B0604020202020204" pitchFamily="34" charset="0"/>
                </a:rPr>
                <a:t>Inequality and variability in education provision, curricula and access to learning for ACPs</a:t>
              </a:r>
            </a:p>
            <a:p>
              <a:pPr marL="285750" indent="-285750" fontAlgn="auto">
                <a:spcBef>
                  <a:spcPts val="0"/>
                </a:spcBef>
                <a:spcAft>
                  <a:spcPts val="0"/>
                </a:spcAft>
                <a:buFont typeface="Arial" panose="020B0604020202020204" pitchFamily="34" charset="0"/>
                <a:buChar char="•"/>
                <a:defRPr/>
              </a:pPr>
              <a:r>
                <a:rPr lang="en-GB" sz="1600" dirty="0">
                  <a:solidFill>
                    <a:prstClr val="black"/>
                  </a:solidFill>
                  <a:latin typeface="Arial" panose="020B0604020202020204" pitchFamily="34" charset="0"/>
                  <a:ea typeface="Arial" charset="0"/>
                  <a:cs typeface="Arial" panose="020B0604020202020204" pitchFamily="34" charset="0"/>
                </a:rPr>
                <a:t>Current education provision focuses on clinical capabilities at the expense of leadership, research &amp; education pillars</a:t>
              </a:r>
            </a:p>
            <a:p>
              <a:pPr marL="285750" indent="-285750" fontAlgn="auto">
                <a:spcBef>
                  <a:spcPts val="0"/>
                </a:spcBef>
                <a:spcAft>
                  <a:spcPts val="0"/>
                </a:spcAft>
                <a:buFont typeface="Arial" panose="020B0604020202020204" pitchFamily="34" charset="0"/>
                <a:buChar char="•"/>
                <a:defRPr/>
              </a:pPr>
              <a:r>
                <a:rPr lang="en-GB" sz="1600" dirty="0">
                  <a:latin typeface="Arial" panose="020B0604020202020204" pitchFamily="34" charset="0"/>
                  <a:cs typeface="Arial" panose="020B0604020202020204" pitchFamily="34" charset="0"/>
                </a:rPr>
                <a:t>Current educational provision is focused on the development and qualification of ACPs in training</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9019" y="295994"/>
            <a:ext cx="969581" cy="403795"/>
          </a:xfrm>
          <a:prstGeom prst="rect">
            <a:avLst/>
          </a:prstGeom>
        </p:spPr>
      </p:pic>
      <p:sp>
        <p:nvSpPr>
          <p:cNvPr id="13" name="TextBox 12"/>
          <p:cNvSpPr txBox="1"/>
          <p:nvPr/>
        </p:nvSpPr>
        <p:spPr>
          <a:xfrm>
            <a:off x="407367" y="273664"/>
            <a:ext cx="10332167" cy="461665"/>
          </a:xfrm>
          <a:prstGeom prst="rect">
            <a:avLst/>
          </a:prstGeom>
          <a:noFill/>
          <a:ln>
            <a:noFill/>
          </a:ln>
        </p:spPr>
        <p:txBody>
          <a:bodyPr wrap="square" rtlCol="0">
            <a:spAutoFit/>
          </a:bodyPr>
          <a:lstStyle/>
          <a:p>
            <a:r>
              <a:rPr lang="en-GB" sz="2400" dirty="0">
                <a:solidFill>
                  <a:schemeClr val="accent6">
                    <a:lumMod val="75000"/>
                  </a:schemeClr>
                </a:solidFill>
                <a:latin typeface="Arial" charset="0"/>
                <a:ea typeface="Arial" charset="0"/>
                <a:cs typeface="Arial" charset="0"/>
              </a:rPr>
              <a:t>Increase Capability for ACPs</a:t>
            </a:r>
          </a:p>
        </p:txBody>
      </p:sp>
      <p:grpSp>
        <p:nvGrpSpPr>
          <p:cNvPr id="2" name="Group 1">
            <a:extLst>
              <a:ext uri="{FF2B5EF4-FFF2-40B4-BE49-F238E27FC236}">
                <a16:creationId xmlns:a16="http://schemas.microsoft.com/office/drawing/2014/main" id="{0793AC39-B71D-42F6-BB8A-36BB97634B25}"/>
              </a:ext>
            </a:extLst>
          </p:cNvPr>
          <p:cNvGrpSpPr/>
          <p:nvPr/>
        </p:nvGrpSpPr>
        <p:grpSpPr>
          <a:xfrm>
            <a:off x="530428" y="935607"/>
            <a:ext cx="11208172" cy="1126100"/>
            <a:chOff x="530428" y="935607"/>
            <a:chExt cx="11208172" cy="1126100"/>
          </a:xfrm>
        </p:grpSpPr>
        <p:sp>
          <p:nvSpPr>
            <p:cNvPr id="7" name="Rectangle 6"/>
            <p:cNvSpPr/>
            <p:nvPr/>
          </p:nvSpPr>
          <p:spPr>
            <a:xfrm>
              <a:off x="530428" y="939508"/>
              <a:ext cx="11182196" cy="1122199"/>
            </a:xfrm>
            <a:prstGeom prst="rect">
              <a:avLst/>
            </a:prstGeom>
            <a:noFill/>
            <a:ln w="571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SITUATION:</a:t>
              </a:r>
            </a:p>
          </p:txBody>
        </p:sp>
        <p:sp>
          <p:nvSpPr>
            <p:cNvPr id="16" name="TextBox 15"/>
            <p:cNvSpPr txBox="1"/>
            <p:nvPr/>
          </p:nvSpPr>
          <p:spPr>
            <a:xfrm>
              <a:off x="1711259" y="935607"/>
              <a:ext cx="10027341" cy="1077218"/>
            </a:xfrm>
            <a:prstGeom prst="rect">
              <a:avLst/>
            </a:prstGeom>
            <a:noFill/>
            <a:ln>
              <a:noFill/>
            </a:ln>
          </p:spPr>
          <p:txBody>
            <a:bodyPr wrap="square" rtlCol="0">
              <a:spAutoFit/>
            </a:bodyPr>
            <a:lstStyle/>
            <a:p>
              <a:pPr marL="285750" indent="-285750">
                <a:buFont typeface="Arial" panose="020B0604020202020204" pitchFamily="34" charset="0"/>
                <a:buChar char="•"/>
              </a:pPr>
              <a:r>
                <a:rPr lang="en-GB" sz="1600" dirty="0">
                  <a:solidFill>
                    <a:prstClr val="black"/>
                  </a:solidFill>
                  <a:ea typeface="Arial" charset="0"/>
                </a:rPr>
                <a:t>The process of reviewing capability of trainee ACPs is inconsistent and reliant on a paper-based system</a:t>
              </a:r>
            </a:p>
            <a:p>
              <a:pPr marL="285750" indent="-285750">
                <a:buFont typeface="Arial" panose="020B0604020202020204" pitchFamily="34" charset="0"/>
                <a:buChar char="•"/>
              </a:pPr>
              <a:r>
                <a:rPr lang="en-GB" sz="1600" dirty="0">
                  <a:solidFill>
                    <a:prstClr val="black"/>
                  </a:solidFill>
                  <a:ea typeface="Arial" charset="0"/>
                </a:rPr>
                <a:t>Application of the title </a:t>
              </a:r>
              <a:r>
                <a:rPr lang="en-GB" sz="1600" i="1" dirty="0">
                  <a:solidFill>
                    <a:prstClr val="black"/>
                  </a:solidFill>
                  <a:ea typeface="Arial" charset="0"/>
                </a:rPr>
                <a:t>Advanced Clinical Practitioner</a:t>
              </a:r>
              <a:r>
                <a:rPr lang="en-GB" sz="1600" dirty="0">
                  <a:solidFill>
                    <a:prstClr val="black"/>
                  </a:solidFill>
                  <a:ea typeface="Arial" charset="0"/>
                </a:rPr>
                <a:t> is inconsistent, resulting in confusion for patients and employers</a:t>
              </a:r>
            </a:p>
            <a:p>
              <a:pPr marL="285750" indent="-285750">
                <a:buFont typeface="Arial" panose="020B0604020202020204" pitchFamily="34" charset="0"/>
                <a:buChar char="•"/>
              </a:pPr>
              <a:r>
                <a:rPr lang="en-GB" sz="1600" dirty="0">
                  <a:solidFill>
                    <a:prstClr val="black"/>
                  </a:solidFill>
                  <a:ea typeface="Arial" charset="0"/>
                </a:rPr>
                <a:t>Standards for support and supervision of trainees are not explicit, resulting in variation across the system</a:t>
              </a:r>
            </a:p>
          </p:txBody>
        </p:sp>
      </p:grpSp>
      <p:grpSp>
        <p:nvGrpSpPr>
          <p:cNvPr id="15" name="Group 14">
            <a:extLst>
              <a:ext uri="{FF2B5EF4-FFF2-40B4-BE49-F238E27FC236}">
                <a16:creationId xmlns:a16="http://schemas.microsoft.com/office/drawing/2014/main" id="{5719BDCF-4AC8-4719-994E-584E8F3C9FD1}"/>
              </a:ext>
            </a:extLst>
          </p:cNvPr>
          <p:cNvGrpSpPr/>
          <p:nvPr/>
        </p:nvGrpSpPr>
        <p:grpSpPr>
          <a:xfrm>
            <a:off x="8112224" y="2135980"/>
            <a:ext cx="3600400" cy="4421792"/>
            <a:chOff x="8112224" y="2135980"/>
            <a:chExt cx="3600400" cy="4421792"/>
          </a:xfrm>
        </p:grpSpPr>
        <p:sp>
          <p:nvSpPr>
            <p:cNvPr id="6" name="Rectangle 5"/>
            <p:cNvSpPr/>
            <p:nvPr/>
          </p:nvSpPr>
          <p:spPr>
            <a:xfrm>
              <a:off x="8112224" y="2135980"/>
              <a:ext cx="3600400" cy="4421792"/>
            </a:xfrm>
            <a:prstGeom prst="rect">
              <a:avLst/>
            </a:prstGeom>
            <a:solidFill>
              <a:schemeClr val="bg1"/>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a:solidFill>
                    <a:prstClr val="black"/>
                  </a:solidFill>
                  <a:latin typeface="Arial" charset="0"/>
                  <a:ea typeface="Arial" charset="0"/>
                  <a:cs typeface="Arial" charset="0"/>
                </a:rPr>
                <a:t>GOAL: </a:t>
              </a:r>
            </a:p>
          </p:txBody>
        </p:sp>
        <p:sp>
          <p:nvSpPr>
            <p:cNvPr id="19" name="TextBox 18"/>
            <p:cNvSpPr txBox="1"/>
            <p:nvPr/>
          </p:nvSpPr>
          <p:spPr>
            <a:xfrm>
              <a:off x="8408078" y="3685157"/>
              <a:ext cx="3282429" cy="1631216"/>
            </a:xfrm>
            <a:prstGeom prst="rect">
              <a:avLst/>
            </a:prstGeom>
            <a:noFill/>
            <a:ln>
              <a:noFill/>
            </a:ln>
          </p:spPr>
          <p:txBody>
            <a:bodyPr wrap="square" rtlCol="0">
              <a:spAutoFit/>
            </a:bodyPr>
            <a:lstStyle/>
            <a:p>
              <a:r>
                <a:rPr lang="en-GB" sz="2000" b="1" dirty="0">
                  <a:solidFill>
                    <a:prstClr val="black"/>
                  </a:solidFill>
                  <a:latin typeface="Arial" charset="0"/>
                  <a:ea typeface="Arial" charset="0"/>
                  <a:cs typeface="Arial" charset="0"/>
                </a:rPr>
                <a:t>A supported, capable and accountable </a:t>
              </a:r>
              <a:r>
                <a:rPr lang="en-GB" sz="2000" b="1" dirty="0">
                  <a:solidFill>
                    <a:prstClr val="black"/>
                  </a:solidFill>
                  <a:ea typeface="Arial" charset="0"/>
                </a:rPr>
                <a:t>ACP workforce which enhances p</a:t>
              </a:r>
              <a:r>
                <a:rPr lang="en-GB" sz="2000" b="1" dirty="0">
                  <a:solidFill>
                    <a:prstClr val="black"/>
                  </a:solidFill>
                  <a:latin typeface="Arial" charset="0"/>
                  <a:ea typeface="Arial" charset="0"/>
                  <a:cs typeface="Arial" charset="0"/>
                </a:rPr>
                <a:t>atient safety outcomes</a:t>
              </a:r>
              <a:endParaRPr lang="en-GB" sz="1400" b="1" strike="sngStrike" dirty="0">
                <a:solidFill>
                  <a:prstClr val="black"/>
                </a:solidFill>
                <a:latin typeface="Arial" charset="0"/>
                <a:ea typeface="Arial" charset="0"/>
                <a:cs typeface="Arial" charset="0"/>
              </a:endParaRPr>
            </a:p>
          </p:txBody>
        </p:sp>
      </p:grpSp>
      <p:grpSp>
        <p:nvGrpSpPr>
          <p:cNvPr id="14" name="Group 13">
            <a:extLst>
              <a:ext uri="{FF2B5EF4-FFF2-40B4-BE49-F238E27FC236}">
                <a16:creationId xmlns:a16="http://schemas.microsoft.com/office/drawing/2014/main" id="{0432C403-2134-4930-8A4A-59759657CB1B}"/>
              </a:ext>
            </a:extLst>
          </p:cNvPr>
          <p:cNvGrpSpPr/>
          <p:nvPr/>
        </p:nvGrpSpPr>
        <p:grpSpPr>
          <a:xfrm>
            <a:off x="544962" y="2135979"/>
            <a:ext cx="3678830" cy="4421795"/>
            <a:chOff x="544962" y="2135979"/>
            <a:chExt cx="3678830" cy="4421795"/>
          </a:xfrm>
        </p:grpSpPr>
        <p:sp>
          <p:nvSpPr>
            <p:cNvPr id="4" name="Rectangle 3"/>
            <p:cNvSpPr/>
            <p:nvPr/>
          </p:nvSpPr>
          <p:spPr>
            <a:xfrm>
              <a:off x="544962" y="2135979"/>
              <a:ext cx="3678830" cy="4421795"/>
            </a:xfrm>
            <a:prstGeom prst="rect">
              <a:avLst/>
            </a:prstGeom>
            <a:solidFill>
              <a:schemeClr val="bg1"/>
            </a:solidFill>
            <a:ln w="571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ACTIVITIES:</a:t>
              </a:r>
            </a:p>
            <a:p>
              <a:endParaRPr lang="en-GB" sz="1400" b="1" dirty="0">
                <a:solidFill>
                  <a:prstClr val="black"/>
                </a:solidFill>
                <a:latin typeface="Arial" charset="0"/>
                <a:ea typeface="Arial" charset="0"/>
                <a:cs typeface="Arial" charset="0"/>
              </a:endParaRPr>
            </a:p>
          </p:txBody>
        </p:sp>
        <p:sp>
          <p:nvSpPr>
            <p:cNvPr id="9" name="TextBox 8">
              <a:extLst>
                <a:ext uri="{FF2B5EF4-FFF2-40B4-BE49-F238E27FC236}">
                  <a16:creationId xmlns:a16="http://schemas.microsoft.com/office/drawing/2014/main" id="{759FADAC-5A0D-408E-B8BA-8388C61A18EE}"/>
                </a:ext>
              </a:extLst>
            </p:cNvPr>
            <p:cNvSpPr txBox="1"/>
            <p:nvPr/>
          </p:nvSpPr>
          <p:spPr>
            <a:xfrm>
              <a:off x="667246" y="2577161"/>
              <a:ext cx="3434262" cy="3785652"/>
            </a:xfrm>
            <a:prstGeom prst="rect">
              <a:avLst/>
            </a:prstGeom>
            <a:noFill/>
          </p:spPr>
          <p:txBody>
            <a:bodyPr wrap="square" rtlCol="0">
              <a:spAutoFit/>
            </a:bodyPr>
            <a:lstStyle/>
            <a:p>
              <a:pPr marL="285750" indent="-285750">
                <a:buFont typeface="Wingdings" panose="05000000000000000000" pitchFamily="2" charset="2"/>
                <a:buChar char="ü"/>
              </a:pPr>
              <a:r>
                <a:rPr lang="en-GB" sz="1600" dirty="0">
                  <a:solidFill>
                    <a:prstClr val="black"/>
                  </a:solidFill>
                  <a:ea typeface="Arial" charset="0"/>
                </a:rPr>
                <a:t>Agree and commit to robust Annual Review of Progress (ARCP) governance process</a:t>
              </a:r>
            </a:p>
            <a:p>
              <a:pPr marL="285750" indent="-285750">
                <a:buFont typeface="Wingdings" panose="05000000000000000000" pitchFamily="2" charset="2"/>
                <a:buChar char="ü"/>
              </a:pPr>
              <a:r>
                <a:rPr lang="en-GB" sz="1600" dirty="0">
                  <a:solidFill>
                    <a:prstClr val="black"/>
                  </a:solidFill>
                  <a:ea typeface="Arial" charset="0"/>
                </a:rPr>
                <a:t>Implement </a:t>
              </a:r>
              <a:r>
                <a:rPr lang="en-GB" sz="1600" dirty="0" err="1">
                  <a:solidFill>
                    <a:prstClr val="black"/>
                  </a:solidFill>
                  <a:ea typeface="Arial" charset="0"/>
                </a:rPr>
                <a:t>ePortfolio</a:t>
              </a:r>
              <a:r>
                <a:rPr lang="en-GB" sz="1600" dirty="0">
                  <a:solidFill>
                    <a:prstClr val="black"/>
                  </a:solidFill>
                  <a:ea typeface="Arial" charset="0"/>
                </a:rPr>
                <a:t> for all ACPs</a:t>
              </a:r>
            </a:p>
            <a:p>
              <a:pPr marL="285750" indent="-285750">
                <a:buFont typeface="Wingdings" panose="05000000000000000000" pitchFamily="2" charset="2"/>
                <a:buChar char="ü"/>
              </a:pPr>
              <a:r>
                <a:rPr lang="en-GB" sz="1600" dirty="0">
                  <a:solidFill>
                    <a:prstClr val="black"/>
                  </a:solidFill>
                  <a:ea typeface="Arial" charset="0"/>
                </a:rPr>
                <a:t>Create a local directory of ACPs and their progress with education/training</a:t>
              </a:r>
            </a:p>
            <a:p>
              <a:pPr marL="285750" indent="-285750">
                <a:buFont typeface="Wingdings" panose="05000000000000000000" pitchFamily="2" charset="2"/>
                <a:buChar char="ü"/>
              </a:pPr>
              <a:r>
                <a:rPr lang="en-GB" sz="1600" dirty="0">
                  <a:solidFill>
                    <a:prstClr val="black"/>
                  </a:solidFill>
                  <a:ea typeface="Arial" charset="0"/>
                </a:rPr>
                <a:t>Develop a multi-professional model of supervision for trainee ACPs across the Derbyshire ICS</a:t>
              </a:r>
            </a:p>
            <a:p>
              <a:pPr marL="285750" indent="-285750">
                <a:buFont typeface="Wingdings" panose="05000000000000000000" pitchFamily="2" charset="2"/>
                <a:buChar char="ü"/>
              </a:pPr>
              <a:r>
                <a:rPr lang="en-GB" sz="1600" dirty="0">
                  <a:solidFill>
                    <a:prstClr val="black"/>
                  </a:solidFill>
                  <a:ea typeface="Arial" charset="0"/>
                </a:rPr>
                <a:t>Provide training for assessors &amp; supervisors</a:t>
              </a:r>
            </a:p>
            <a:p>
              <a:pPr marL="285750" indent="-285750">
                <a:buFont typeface="Wingdings" panose="05000000000000000000" pitchFamily="2" charset="2"/>
                <a:buChar char="ü"/>
              </a:pPr>
              <a:r>
                <a:rPr lang="en-GB" sz="1600" dirty="0">
                  <a:solidFill>
                    <a:prstClr val="black"/>
                  </a:solidFill>
                  <a:ea typeface="Arial" charset="0"/>
                </a:rPr>
                <a:t>Explore strategies for supporting ACPs in difficulty</a:t>
              </a:r>
            </a:p>
          </p:txBody>
        </p:sp>
      </p:grpSp>
      <p:grpSp>
        <p:nvGrpSpPr>
          <p:cNvPr id="12" name="Group 11">
            <a:extLst>
              <a:ext uri="{FF2B5EF4-FFF2-40B4-BE49-F238E27FC236}">
                <a16:creationId xmlns:a16="http://schemas.microsoft.com/office/drawing/2014/main" id="{19496AC9-E2DA-424D-92A0-90910E07E59E}"/>
              </a:ext>
            </a:extLst>
          </p:cNvPr>
          <p:cNvGrpSpPr/>
          <p:nvPr/>
        </p:nvGrpSpPr>
        <p:grpSpPr>
          <a:xfrm>
            <a:off x="4367808" y="2131746"/>
            <a:ext cx="3600400" cy="4421797"/>
            <a:chOff x="4367808" y="2131746"/>
            <a:chExt cx="3600400" cy="4421797"/>
          </a:xfrm>
        </p:grpSpPr>
        <p:sp>
          <p:nvSpPr>
            <p:cNvPr id="5" name="Rectangle 4"/>
            <p:cNvSpPr/>
            <p:nvPr/>
          </p:nvSpPr>
          <p:spPr>
            <a:xfrm>
              <a:off x="4367808" y="2131746"/>
              <a:ext cx="3600400" cy="4421797"/>
            </a:xfrm>
            <a:prstGeom prst="rect">
              <a:avLst/>
            </a:prstGeom>
            <a:solidFill>
              <a:schemeClr val="bg1"/>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OUTCOMES:</a:t>
              </a:r>
            </a:p>
            <a:p>
              <a:endParaRPr lang="en-GB" sz="1600" b="1" dirty="0">
                <a:solidFill>
                  <a:prstClr val="black"/>
                </a:solidFill>
                <a:latin typeface="Arial" charset="0"/>
                <a:ea typeface="Arial" charset="0"/>
                <a:cs typeface="Arial" charset="0"/>
              </a:endParaRPr>
            </a:p>
            <a:p>
              <a:endParaRPr lang="en-US" sz="1400" dirty="0">
                <a:solidFill>
                  <a:prstClr val="black"/>
                </a:solidFill>
                <a:latin typeface="Arial" charset="0"/>
                <a:ea typeface="Arial" charset="0"/>
                <a:cs typeface="Arial" charset="0"/>
              </a:endParaRPr>
            </a:p>
            <a:p>
              <a:pPr marL="285750" indent="-285750">
                <a:buFont typeface="Arial" panose="020B0604020202020204" pitchFamily="34" charset="0"/>
                <a:buChar char="•"/>
              </a:pPr>
              <a:endParaRPr lang="en-US" sz="1400" dirty="0">
                <a:solidFill>
                  <a:prstClr val="black"/>
                </a:solidFill>
                <a:latin typeface="Arial" charset="0"/>
                <a:ea typeface="Arial" charset="0"/>
                <a:cs typeface="Arial" charset="0"/>
              </a:endParaRPr>
            </a:p>
            <a:p>
              <a:pPr marL="285750" indent="-285750">
                <a:buFont typeface="Arial" panose="020B0604020202020204" pitchFamily="34" charset="0"/>
                <a:buChar char="•"/>
              </a:pPr>
              <a:endParaRPr lang="en-GB" sz="1400" dirty="0">
                <a:solidFill>
                  <a:prstClr val="black"/>
                </a:solidFill>
                <a:latin typeface="Arial" charset="0"/>
                <a:ea typeface="Arial" charset="0"/>
                <a:cs typeface="Arial" charset="0"/>
              </a:endParaRPr>
            </a:p>
            <a:p>
              <a:pPr>
                <a:spcBef>
                  <a:spcPts val="300"/>
                </a:spcBef>
                <a:spcAft>
                  <a:spcPts val="600"/>
                </a:spcAft>
              </a:pPr>
              <a:endParaRPr lang="en-GB" sz="1200" dirty="0">
                <a:solidFill>
                  <a:prstClr val="black"/>
                </a:solidFill>
              </a:endParaRPr>
            </a:p>
          </p:txBody>
        </p:sp>
        <p:sp>
          <p:nvSpPr>
            <p:cNvPr id="10" name="TextBox 9">
              <a:extLst>
                <a:ext uri="{FF2B5EF4-FFF2-40B4-BE49-F238E27FC236}">
                  <a16:creationId xmlns:a16="http://schemas.microsoft.com/office/drawing/2014/main" id="{F64A5BE3-7C13-422B-A7CB-E18865A39739}"/>
                </a:ext>
              </a:extLst>
            </p:cNvPr>
            <p:cNvSpPr txBox="1"/>
            <p:nvPr/>
          </p:nvSpPr>
          <p:spPr>
            <a:xfrm>
              <a:off x="4513687" y="3293974"/>
              <a:ext cx="3183950" cy="2308324"/>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prstClr val="black"/>
                  </a:solidFill>
                  <a:ea typeface="Arial" charset="0"/>
                </a:rPr>
                <a:t>Standardised Annual Review of Progress process</a:t>
              </a:r>
            </a:p>
            <a:p>
              <a:pPr marL="285750" indent="-285750">
                <a:buFont typeface="Arial" panose="020B0604020202020204" pitchFamily="34" charset="0"/>
                <a:buChar char="•"/>
              </a:pPr>
              <a:r>
                <a:rPr lang="en-GB" sz="1600" dirty="0">
                  <a:solidFill>
                    <a:prstClr val="black"/>
                  </a:solidFill>
                  <a:ea typeface="Arial" charset="0"/>
                </a:rPr>
                <a:t>Improved ability to share and review portfolio of evidence</a:t>
              </a:r>
            </a:p>
            <a:p>
              <a:pPr marL="285750" indent="-285750">
                <a:buFont typeface="Arial" panose="020B0604020202020204" pitchFamily="34" charset="0"/>
                <a:buChar char="•"/>
              </a:pPr>
              <a:r>
                <a:rPr lang="en-US" sz="1600" dirty="0">
                  <a:solidFill>
                    <a:prstClr val="black"/>
                  </a:solidFill>
                  <a:ea typeface="Arial" charset="0"/>
                </a:rPr>
                <a:t>Regular access to appropriate support and supervision</a:t>
              </a:r>
            </a:p>
            <a:p>
              <a:pPr marL="285750" indent="-285750">
                <a:buFont typeface="Arial" panose="020B0604020202020204" pitchFamily="34" charset="0"/>
                <a:buChar char="•"/>
              </a:pPr>
              <a:r>
                <a:rPr lang="en-GB" sz="1600" dirty="0">
                  <a:solidFill>
                    <a:prstClr val="black"/>
                  </a:solidFill>
                  <a:ea typeface="Arial" charset="0"/>
                </a:rPr>
                <a:t>Support process for ACPs in difficulty</a:t>
              </a:r>
              <a:endParaRPr lang="en-US" sz="1600" dirty="0">
                <a:solidFill>
                  <a:prstClr val="black"/>
                </a:solidFill>
                <a:ea typeface="Arial" charset="0"/>
              </a:endParaRPr>
            </a:p>
            <a:p>
              <a:endParaRPr lang="en-GB" sz="1600" dirty="0"/>
            </a:p>
          </p:txBody>
        </p:sp>
      </p:grpSp>
      <p:sp>
        <p:nvSpPr>
          <p:cNvPr id="24" name="Arrow: Right 23">
            <a:extLst>
              <a:ext uri="{FF2B5EF4-FFF2-40B4-BE49-F238E27FC236}">
                <a16:creationId xmlns:a16="http://schemas.microsoft.com/office/drawing/2014/main" id="{AE85315E-EA5D-4CC2-A0F6-EB44A5F8DB41}"/>
              </a:ext>
            </a:extLst>
          </p:cNvPr>
          <p:cNvSpPr/>
          <p:nvPr/>
        </p:nvSpPr>
        <p:spPr>
          <a:xfrm>
            <a:off x="3892415" y="3832709"/>
            <a:ext cx="770459" cy="1028335"/>
          </a:xfrm>
          <a:prstGeom prst="rightArrow">
            <a:avLst/>
          </a:prstGeom>
          <a:solidFill>
            <a:schemeClr val="accent6">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Right 24">
            <a:extLst>
              <a:ext uri="{FF2B5EF4-FFF2-40B4-BE49-F238E27FC236}">
                <a16:creationId xmlns:a16="http://schemas.microsoft.com/office/drawing/2014/main" id="{E7D32EC0-3D13-4493-A8F3-818FD27601A3}"/>
              </a:ext>
            </a:extLst>
          </p:cNvPr>
          <p:cNvSpPr/>
          <p:nvPr/>
        </p:nvSpPr>
        <p:spPr>
          <a:xfrm>
            <a:off x="7637619" y="3832709"/>
            <a:ext cx="770459" cy="1028335"/>
          </a:xfrm>
          <a:prstGeom prst="rightArrow">
            <a:avLst/>
          </a:prstGeom>
          <a:solidFill>
            <a:schemeClr val="accent6">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33986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347" y="374650"/>
            <a:ext cx="969581" cy="403795"/>
          </a:xfrm>
          <a:prstGeom prst="rect">
            <a:avLst/>
          </a:prstGeom>
        </p:spPr>
      </p:pic>
      <p:sp>
        <p:nvSpPr>
          <p:cNvPr id="13" name="TextBox 12"/>
          <p:cNvSpPr txBox="1"/>
          <p:nvPr/>
        </p:nvSpPr>
        <p:spPr>
          <a:xfrm>
            <a:off x="407367" y="314674"/>
            <a:ext cx="10332167" cy="461665"/>
          </a:xfrm>
          <a:prstGeom prst="rect">
            <a:avLst/>
          </a:prstGeom>
          <a:noFill/>
          <a:ln>
            <a:noFill/>
          </a:ln>
        </p:spPr>
        <p:txBody>
          <a:bodyPr wrap="square" rtlCol="0">
            <a:spAutoFit/>
          </a:bodyPr>
          <a:lstStyle/>
          <a:p>
            <a:r>
              <a:rPr lang="en-GB" sz="2400" dirty="0">
                <a:solidFill>
                  <a:schemeClr val="accent2"/>
                </a:solidFill>
                <a:latin typeface="Arial" charset="0"/>
                <a:ea typeface="Arial" charset="0"/>
                <a:cs typeface="Arial" charset="0"/>
              </a:rPr>
              <a:t>Improve Career Development for ACPs</a:t>
            </a:r>
          </a:p>
        </p:txBody>
      </p:sp>
      <p:grpSp>
        <p:nvGrpSpPr>
          <p:cNvPr id="10" name="Group 9">
            <a:extLst>
              <a:ext uri="{FF2B5EF4-FFF2-40B4-BE49-F238E27FC236}">
                <a16:creationId xmlns:a16="http://schemas.microsoft.com/office/drawing/2014/main" id="{90060E0A-BD76-4157-A40E-2E4DB80C807F}"/>
              </a:ext>
            </a:extLst>
          </p:cNvPr>
          <p:cNvGrpSpPr/>
          <p:nvPr/>
        </p:nvGrpSpPr>
        <p:grpSpPr>
          <a:xfrm>
            <a:off x="530428" y="886957"/>
            <a:ext cx="11182196" cy="973247"/>
            <a:chOff x="530428" y="831869"/>
            <a:chExt cx="11182196" cy="779557"/>
          </a:xfrm>
        </p:grpSpPr>
        <p:sp>
          <p:nvSpPr>
            <p:cNvPr id="7" name="Rectangle 6"/>
            <p:cNvSpPr/>
            <p:nvPr/>
          </p:nvSpPr>
          <p:spPr>
            <a:xfrm>
              <a:off x="530428" y="831869"/>
              <a:ext cx="11182196" cy="779557"/>
            </a:xfrm>
            <a:prstGeom prst="rect">
              <a:avLst/>
            </a:prstGeom>
            <a:solidFill>
              <a:schemeClr val="bg1"/>
            </a:solidFill>
            <a:ln w="571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SITUATION: </a:t>
              </a:r>
            </a:p>
          </p:txBody>
        </p:sp>
        <p:sp>
          <p:nvSpPr>
            <p:cNvPr id="16" name="TextBox 15"/>
            <p:cNvSpPr txBox="1"/>
            <p:nvPr/>
          </p:nvSpPr>
          <p:spPr>
            <a:xfrm>
              <a:off x="1881871" y="862366"/>
              <a:ext cx="9830753" cy="629960"/>
            </a:xfrm>
            <a:prstGeom prst="rect">
              <a:avLst/>
            </a:prstGeom>
            <a:noFill/>
            <a:ln>
              <a:noFill/>
            </a:ln>
          </p:spPr>
          <p:txBody>
            <a:bodyPr wrap="square" rtlCol="0">
              <a:spAutoFit/>
            </a:bodyPr>
            <a:lstStyle/>
            <a:p>
              <a:pPr marL="285750" indent="-285750">
                <a:buFont typeface="Arial" panose="020B0604020202020204" pitchFamily="34" charset="0"/>
                <a:buChar char="•"/>
              </a:pPr>
              <a:r>
                <a:rPr lang="en-US" sz="1600" dirty="0">
                  <a:latin typeface="Arial" charset="0"/>
                  <a:ea typeface="Arial" charset="0"/>
                  <a:cs typeface="Arial" charset="0"/>
                </a:rPr>
                <a:t>Limited collaboration between partner </a:t>
              </a:r>
              <a:r>
                <a:rPr lang="en-US" sz="1600" dirty="0" err="1">
                  <a:latin typeface="Arial" charset="0"/>
                  <a:ea typeface="Arial" charset="0"/>
                  <a:cs typeface="Arial" charset="0"/>
                </a:rPr>
                <a:t>organisations</a:t>
              </a:r>
              <a:r>
                <a:rPr lang="en-US" sz="1600" dirty="0">
                  <a:latin typeface="Arial" charset="0"/>
                  <a:ea typeface="Arial" charset="0"/>
                  <a:cs typeface="Arial" charset="0"/>
                </a:rPr>
                <a:t> to support ACP development</a:t>
              </a:r>
            </a:p>
            <a:p>
              <a:pPr marL="285750" indent="-285750">
                <a:buFont typeface="Arial" panose="020B0604020202020204" pitchFamily="34" charset="0"/>
                <a:buChar char="•"/>
              </a:pPr>
              <a:r>
                <a:rPr lang="en-US" sz="1600" dirty="0">
                  <a:latin typeface="Arial" charset="0"/>
                  <a:ea typeface="Arial" charset="0"/>
                  <a:cs typeface="Arial" charset="0"/>
                </a:rPr>
                <a:t>Limited opportunities to participate in research, education and leadership activities.</a:t>
              </a:r>
            </a:p>
            <a:p>
              <a:pPr marL="285750" indent="-285750">
                <a:buFont typeface="Arial" panose="020B0604020202020204" pitchFamily="34" charset="0"/>
                <a:buChar char="•"/>
              </a:pPr>
              <a:r>
                <a:rPr lang="en-US" sz="1600" dirty="0">
                  <a:latin typeface="Arial" charset="0"/>
                  <a:ea typeface="Arial" charset="0"/>
                  <a:cs typeface="Arial" charset="0"/>
                </a:rPr>
                <a:t>Lack of system flexibility due to local reliance on ACPs as workforce solution.</a:t>
              </a:r>
            </a:p>
          </p:txBody>
        </p:sp>
      </p:grpSp>
      <p:grpSp>
        <p:nvGrpSpPr>
          <p:cNvPr id="2" name="Group 1">
            <a:extLst>
              <a:ext uri="{FF2B5EF4-FFF2-40B4-BE49-F238E27FC236}">
                <a16:creationId xmlns:a16="http://schemas.microsoft.com/office/drawing/2014/main" id="{AC3A341B-05C0-4CD6-BBA8-A6A96EAE7655}"/>
              </a:ext>
            </a:extLst>
          </p:cNvPr>
          <p:cNvGrpSpPr/>
          <p:nvPr/>
        </p:nvGrpSpPr>
        <p:grpSpPr>
          <a:xfrm>
            <a:off x="530428" y="2063779"/>
            <a:ext cx="3678830" cy="4415743"/>
            <a:chOff x="544962" y="1787627"/>
            <a:chExt cx="3678830" cy="3260236"/>
          </a:xfrm>
        </p:grpSpPr>
        <p:sp>
          <p:nvSpPr>
            <p:cNvPr id="4" name="Rectangle 3"/>
            <p:cNvSpPr/>
            <p:nvPr/>
          </p:nvSpPr>
          <p:spPr>
            <a:xfrm>
              <a:off x="544962" y="1787627"/>
              <a:ext cx="3678830" cy="3260236"/>
            </a:xfrm>
            <a:prstGeom prst="rect">
              <a:avLst/>
            </a:prstGeom>
            <a:solidFill>
              <a:schemeClr val="bg1"/>
            </a:solid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ACTIVITIES:</a:t>
              </a:r>
            </a:p>
            <a:p>
              <a:endParaRPr lang="en-GB" sz="1600" b="1" dirty="0">
                <a:solidFill>
                  <a:prstClr val="black"/>
                </a:solidFill>
                <a:latin typeface="Arial" charset="0"/>
                <a:ea typeface="Arial" charset="0"/>
                <a:cs typeface="Arial" charset="0"/>
              </a:endParaRPr>
            </a:p>
            <a:p>
              <a:endParaRPr lang="en-GB" sz="1600" b="1" dirty="0">
                <a:solidFill>
                  <a:prstClr val="black"/>
                </a:solidFill>
                <a:latin typeface="Arial" charset="0"/>
                <a:ea typeface="Arial" charset="0"/>
                <a:cs typeface="Arial" charset="0"/>
              </a:endParaRPr>
            </a:p>
          </p:txBody>
        </p:sp>
        <p:sp>
          <p:nvSpPr>
            <p:cNvPr id="17" name="TextBox 16"/>
            <p:cNvSpPr txBox="1"/>
            <p:nvPr/>
          </p:nvSpPr>
          <p:spPr>
            <a:xfrm>
              <a:off x="609986" y="2383812"/>
              <a:ext cx="3282429" cy="2067865"/>
            </a:xfrm>
            <a:prstGeom prst="rect">
              <a:avLst/>
            </a:prstGeom>
            <a:noFill/>
            <a:ln>
              <a:solidFill>
                <a:schemeClr val="bg1"/>
              </a:solidFill>
            </a:ln>
          </p:spPr>
          <p:txBody>
            <a:bodyPr wrap="square" rtlCol="0">
              <a:spAutoFit/>
            </a:bodyPr>
            <a:lstStyle/>
            <a:p>
              <a:pPr marL="285750" indent="-285750">
                <a:buFont typeface="Wingdings" panose="05000000000000000000" pitchFamily="2" charset="2"/>
                <a:buChar char="ü"/>
              </a:pPr>
              <a:r>
                <a:rPr lang="en-US" sz="1600" dirty="0">
                  <a:latin typeface="Arial" charset="0"/>
                  <a:ea typeface="Arial" charset="0"/>
                  <a:cs typeface="Arial" charset="0"/>
                </a:rPr>
                <a:t>Provide intra and inter-</a:t>
              </a:r>
              <a:r>
                <a:rPr lang="en-US" sz="1600" dirty="0" err="1">
                  <a:latin typeface="Arial" charset="0"/>
                  <a:ea typeface="Arial" charset="0"/>
                  <a:cs typeface="Arial" charset="0"/>
                </a:rPr>
                <a:t>organisational</a:t>
              </a:r>
              <a:r>
                <a:rPr lang="en-US" sz="1600" dirty="0">
                  <a:latin typeface="Arial" charset="0"/>
                  <a:ea typeface="Arial" charset="0"/>
                  <a:cs typeface="Arial" charset="0"/>
                </a:rPr>
                <a:t> rotational posts</a:t>
              </a:r>
            </a:p>
            <a:p>
              <a:pPr marL="285750" indent="-285750">
                <a:buFont typeface="Wingdings" panose="05000000000000000000" pitchFamily="2" charset="2"/>
                <a:buChar char="ü"/>
              </a:pPr>
              <a:r>
                <a:rPr lang="en-US" sz="1600" dirty="0">
                  <a:latin typeface="Arial" charset="0"/>
                  <a:ea typeface="Arial" charset="0"/>
                  <a:cs typeface="Arial" charset="0"/>
                </a:rPr>
                <a:t>Improve annual appraisal process</a:t>
              </a:r>
            </a:p>
            <a:p>
              <a:pPr marL="285750" indent="-285750">
                <a:buFont typeface="Wingdings" panose="05000000000000000000" pitchFamily="2" charset="2"/>
                <a:buChar char="ü"/>
              </a:pPr>
              <a:r>
                <a:rPr lang="en-US" sz="1600" dirty="0">
                  <a:latin typeface="Arial" charset="0"/>
                  <a:ea typeface="Arial" charset="0"/>
                  <a:cs typeface="Arial" charset="0"/>
                </a:rPr>
                <a:t>Introduce job planning</a:t>
              </a:r>
            </a:p>
            <a:p>
              <a:pPr marL="285750" indent="-285750">
                <a:buFont typeface="Wingdings" panose="05000000000000000000" pitchFamily="2" charset="2"/>
                <a:buChar char="ü"/>
              </a:pPr>
              <a:r>
                <a:rPr lang="en-US" sz="1600" dirty="0">
                  <a:latin typeface="Arial" charset="0"/>
                  <a:ea typeface="Arial" charset="0"/>
                  <a:cs typeface="Arial" charset="0"/>
                </a:rPr>
                <a:t>Create clinical academic and leadership opportunities for ACPs</a:t>
              </a:r>
            </a:p>
            <a:p>
              <a:pPr marL="285750" indent="-285750">
                <a:buFont typeface="Wingdings" panose="05000000000000000000" pitchFamily="2" charset="2"/>
                <a:buChar char="ü"/>
              </a:pPr>
              <a:r>
                <a:rPr lang="en-US" sz="1600" dirty="0">
                  <a:latin typeface="Arial" charset="0"/>
                  <a:ea typeface="Arial" charset="0"/>
                  <a:cs typeface="Arial" charset="0"/>
                </a:rPr>
                <a:t>Strengthen pathway from post-registration to consultant level practice</a:t>
              </a:r>
            </a:p>
          </p:txBody>
        </p:sp>
      </p:grpSp>
      <p:grpSp>
        <p:nvGrpSpPr>
          <p:cNvPr id="3" name="Group 2">
            <a:extLst>
              <a:ext uri="{FF2B5EF4-FFF2-40B4-BE49-F238E27FC236}">
                <a16:creationId xmlns:a16="http://schemas.microsoft.com/office/drawing/2014/main" id="{8E986780-EA01-4498-9456-6F5E5292CF53}"/>
              </a:ext>
            </a:extLst>
          </p:cNvPr>
          <p:cNvGrpSpPr/>
          <p:nvPr/>
        </p:nvGrpSpPr>
        <p:grpSpPr>
          <a:xfrm>
            <a:off x="4353274" y="2067608"/>
            <a:ext cx="3600400" cy="4415746"/>
            <a:chOff x="4367808" y="1787627"/>
            <a:chExt cx="3600400" cy="3260238"/>
          </a:xfrm>
        </p:grpSpPr>
        <p:sp>
          <p:nvSpPr>
            <p:cNvPr id="5" name="Rectangle 4"/>
            <p:cNvSpPr/>
            <p:nvPr/>
          </p:nvSpPr>
          <p:spPr>
            <a:xfrm>
              <a:off x="4367808" y="1787627"/>
              <a:ext cx="3600400" cy="3260238"/>
            </a:xfrm>
            <a:prstGeom prst="rect">
              <a:avLst/>
            </a:prstGeom>
            <a:solidFill>
              <a:schemeClr val="bg1"/>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OUTCOMES: </a:t>
              </a:r>
            </a:p>
            <a:p>
              <a:pPr>
                <a:spcBef>
                  <a:spcPts val="300"/>
                </a:spcBef>
                <a:spcAft>
                  <a:spcPts val="600"/>
                </a:spcAft>
              </a:pPr>
              <a:endParaRPr lang="en-GB" sz="1200" dirty="0">
                <a:solidFill>
                  <a:prstClr val="black"/>
                </a:solidFill>
              </a:endParaRPr>
            </a:p>
          </p:txBody>
        </p:sp>
        <p:sp>
          <p:nvSpPr>
            <p:cNvPr id="18" name="TextBox 17"/>
            <p:cNvSpPr txBox="1"/>
            <p:nvPr/>
          </p:nvSpPr>
          <p:spPr>
            <a:xfrm>
              <a:off x="4526793" y="2656499"/>
              <a:ext cx="3282429" cy="1522494"/>
            </a:xfrm>
            <a:prstGeom prst="rect">
              <a:avLst/>
            </a:prstGeom>
            <a:noFill/>
            <a:ln>
              <a:solidFill>
                <a:schemeClr val="bg1"/>
              </a:solidFill>
            </a:ln>
          </p:spPr>
          <p:txBody>
            <a:bodyPr wrap="square" rtlCol="0">
              <a:spAutoFit/>
            </a:bodyPr>
            <a:lstStyle/>
            <a:p>
              <a:pPr marL="285750" indent="-285750">
                <a:buFont typeface="Wingdings" panose="05000000000000000000" pitchFamily="2" charset="2"/>
                <a:buChar char="Ø"/>
              </a:pPr>
              <a:r>
                <a:rPr lang="en-US" sz="1600" dirty="0">
                  <a:latin typeface="Arial" charset="0"/>
                  <a:ea typeface="Arial" charset="0"/>
                  <a:cs typeface="Arial" charset="0"/>
                </a:rPr>
                <a:t>ACPs have improved variety of experiences across the system</a:t>
              </a:r>
            </a:p>
            <a:p>
              <a:pPr marL="285750" indent="-285750">
                <a:buFont typeface="Wingdings" panose="05000000000000000000" pitchFamily="2" charset="2"/>
                <a:buChar char="Ø"/>
              </a:pPr>
              <a:r>
                <a:rPr lang="en-US" sz="1600" dirty="0">
                  <a:latin typeface="Arial" charset="0"/>
                  <a:ea typeface="Arial" charset="0"/>
                  <a:cs typeface="Arial" charset="0"/>
                </a:rPr>
                <a:t>Continuous professional development needs are identified</a:t>
              </a:r>
            </a:p>
            <a:p>
              <a:pPr marL="285750" indent="-285750">
                <a:buFont typeface="Wingdings" panose="05000000000000000000" pitchFamily="2" charset="2"/>
                <a:buChar char="Ø"/>
              </a:pPr>
              <a:r>
                <a:rPr lang="en-US" sz="1600" dirty="0">
                  <a:latin typeface="Arial" charset="0"/>
                  <a:ea typeface="Arial" charset="0"/>
                  <a:cs typeface="Arial" charset="0"/>
                </a:rPr>
                <a:t>ACPs are engaged in wider supporting professional activities</a:t>
              </a:r>
            </a:p>
          </p:txBody>
        </p:sp>
      </p:grpSp>
      <p:grpSp>
        <p:nvGrpSpPr>
          <p:cNvPr id="9" name="Group 8">
            <a:extLst>
              <a:ext uri="{FF2B5EF4-FFF2-40B4-BE49-F238E27FC236}">
                <a16:creationId xmlns:a16="http://schemas.microsoft.com/office/drawing/2014/main" id="{1574F777-9896-4FE0-A298-A07774971806}"/>
              </a:ext>
            </a:extLst>
          </p:cNvPr>
          <p:cNvGrpSpPr/>
          <p:nvPr/>
        </p:nvGrpSpPr>
        <p:grpSpPr>
          <a:xfrm>
            <a:off x="8097690" y="2063780"/>
            <a:ext cx="3600400" cy="4415741"/>
            <a:chOff x="8112224" y="1779970"/>
            <a:chExt cx="3600400" cy="3260234"/>
          </a:xfrm>
        </p:grpSpPr>
        <p:sp>
          <p:nvSpPr>
            <p:cNvPr id="6" name="Rectangle 5"/>
            <p:cNvSpPr/>
            <p:nvPr/>
          </p:nvSpPr>
          <p:spPr>
            <a:xfrm>
              <a:off x="8112224" y="1779970"/>
              <a:ext cx="3600400" cy="3260234"/>
            </a:xfrm>
            <a:prstGeom prst="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r>
                <a:rPr lang="en-GB" sz="1600" b="1" dirty="0">
                  <a:solidFill>
                    <a:prstClr val="black"/>
                  </a:solidFill>
                  <a:latin typeface="Arial" charset="0"/>
                  <a:ea typeface="Arial" charset="0"/>
                  <a:cs typeface="Arial" charset="0"/>
                </a:rPr>
                <a:t>GOAL: </a:t>
              </a:r>
            </a:p>
          </p:txBody>
        </p:sp>
        <p:sp>
          <p:nvSpPr>
            <p:cNvPr id="19" name="TextBox 18"/>
            <p:cNvSpPr txBox="1"/>
            <p:nvPr/>
          </p:nvSpPr>
          <p:spPr>
            <a:xfrm>
              <a:off x="8389416" y="2748367"/>
              <a:ext cx="3282429" cy="1323439"/>
            </a:xfrm>
            <a:prstGeom prst="rect">
              <a:avLst/>
            </a:prstGeom>
            <a:noFill/>
            <a:ln>
              <a:solidFill>
                <a:schemeClr val="bg1"/>
              </a:solidFill>
            </a:ln>
          </p:spPr>
          <p:txBody>
            <a:bodyPr wrap="square" rtlCol="0">
              <a:spAutoFit/>
            </a:bodyPr>
            <a:lstStyle/>
            <a:p>
              <a:r>
                <a:rPr lang="en-US" sz="2000" dirty="0">
                  <a:latin typeface="Arial" charset="0"/>
                  <a:ea typeface="Arial" charset="0"/>
                  <a:cs typeface="Arial" charset="0"/>
                </a:rPr>
                <a:t>Increased career opportunities that </a:t>
              </a:r>
              <a:r>
                <a:rPr lang="en-US" sz="2000" dirty="0" err="1">
                  <a:latin typeface="Arial" charset="0"/>
                  <a:ea typeface="Arial" charset="0"/>
                  <a:cs typeface="Arial" charset="0"/>
                </a:rPr>
                <a:t>maximise</a:t>
              </a:r>
              <a:r>
                <a:rPr lang="en-US" sz="2000" dirty="0">
                  <a:latin typeface="Arial" charset="0"/>
                  <a:ea typeface="Arial" charset="0"/>
                  <a:cs typeface="Arial" charset="0"/>
                </a:rPr>
                <a:t> the retention of qualified ACPs within the system</a:t>
              </a:r>
            </a:p>
          </p:txBody>
        </p:sp>
      </p:grpSp>
      <p:sp>
        <p:nvSpPr>
          <p:cNvPr id="24" name="Arrow: Right 23">
            <a:extLst>
              <a:ext uri="{FF2B5EF4-FFF2-40B4-BE49-F238E27FC236}">
                <a16:creationId xmlns:a16="http://schemas.microsoft.com/office/drawing/2014/main" id="{AE85315E-EA5D-4CC2-A0F6-EB44A5F8DB41}"/>
              </a:ext>
            </a:extLst>
          </p:cNvPr>
          <p:cNvSpPr/>
          <p:nvPr/>
        </p:nvSpPr>
        <p:spPr>
          <a:xfrm>
            <a:off x="3892415" y="3757483"/>
            <a:ext cx="770459" cy="1028335"/>
          </a:xfrm>
          <a:prstGeom prst="rightArrow">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Right 24">
            <a:extLst>
              <a:ext uri="{FF2B5EF4-FFF2-40B4-BE49-F238E27FC236}">
                <a16:creationId xmlns:a16="http://schemas.microsoft.com/office/drawing/2014/main" id="{E7D32EC0-3D13-4493-A8F3-818FD27601A3}"/>
              </a:ext>
            </a:extLst>
          </p:cNvPr>
          <p:cNvSpPr/>
          <p:nvPr/>
        </p:nvSpPr>
        <p:spPr>
          <a:xfrm>
            <a:off x="7637619" y="3757483"/>
            <a:ext cx="770459" cy="1028335"/>
          </a:xfrm>
          <a:prstGeom prst="rightArrow">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7253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347" y="374650"/>
            <a:ext cx="969581" cy="403795"/>
          </a:xfrm>
          <a:prstGeom prst="rect">
            <a:avLst/>
          </a:prstGeom>
        </p:spPr>
      </p:pic>
      <p:sp>
        <p:nvSpPr>
          <p:cNvPr id="6" name="TextBox 5"/>
          <p:cNvSpPr txBox="1"/>
          <p:nvPr/>
        </p:nvSpPr>
        <p:spPr>
          <a:xfrm>
            <a:off x="374226" y="290158"/>
            <a:ext cx="10327986" cy="861774"/>
          </a:xfrm>
          <a:prstGeom prst="rect">
            <a:avLst/>
          </a:prstGeom>
          <a:noFill/>
          <a:ln>
            <a:noFill/>
          </a:ln>
        </p:spPr>
        <p:txBody>
          <a:bodyPr wrap="square" rtlCol="0">
            <a:spAutoFit/>
          </a:bodyPr>
          <a:lstStyle/>
          <a:p>
            <a:r>
              <a:rPr lang="en-GB" i="1" dirty="0">
                <a:solidFill>
                  <a:schemeClr val="accent1">
                    <a:lumMod val="75000"/>
                  </a:schemeClr>
                </a:solidFill>
                <a:ea typeface="Arial" charset="0"/>
              </a:rPr>
              <a:t>Improving access to and standardisation of education </a:t>
            </a:r>
          </a:p>
          <a:p>
            <a:r>
              <a:rPr lang="en-GB" sz="3200" dirty="0">
                <a:solidFill>
                  <a:schemeClr val="accent5">
                    <a:lumMod val="75000"/>
                  </a:schemeClr>
                </a:solidFill>
                <a:latin typeface="Arial" charset="0"/>
                <a:ea typeface="Arial" charset="0"/>
                <a:cs typeface="Arial" charset="0"/>
              </a:rPr>
              <a:t>Three Year Plan</a:t>
            </a:r>
          </a:p>
        </p:txBody>
      </p:sp>
      <p:grpSp>
        <p:nvGrpSpPr>
          <p:cNvPr id="4" name="Group 3">
            <a:extLst>
              <a:ext uri="{FF2B5EF4-FFF2-40B4-BE49-F238E27FC236}">
                <a16:creationId xmlns:a16="http://schemas.microsoft.com/office/drawing/2014/main" id="{ED68C2C2-3E4A-4592-865C-EFACD57692B6}"/>
              </a:ext>
            </a:extLst>
          </p:cNvPr>
          <p:cNvGrpSpPr/>
          <p:nvPr/>
        </p:nvGrpSpPr>
        <p:grpSpPr>
          <a:xfrm>
            <a:off x="374226" y="1173480"/>
            <a:ext cx="3611880" cy="5196840"/>
            <a:chOff x="598170" y="1173480"/>
            <a:chExt cx="3611880" cy="5196840"/>
          </a:xfrm>
        </p:grpSpPr>
        <p:grpSp>
          <p:nvGrpSpPr>
            <p:cNvPr id="11" name="Group 10">
              <a:extLst>
                <a:ext uri="{FF2B5EF4-FFF2-40B4-BE49-F238E27FC236}">
                  <a16:creationId xmlns:a16="http://schemas.microsoft.com/office/drawing/2014/main" id="{1FCB2ADA-5213-480F-AF92-5BE7B429C420}"/>
                </a:ext>
              </a:extLst>
            </p:cNvPr>
            <p:cNvGrpSpPr/>
            <p:nvPr/>
          </p:nvGrpSpPr>
          <p:grpSpPr>
            <a:xfrm>
              <a:off x="598170" y="1173480"/>
              <a:ext cx="3611880" cy="5196840"/>
              <a:chOff x="598170" y="1173480"/>
              <a:chExt cx="3611880" cy="5196840"/>
            </a:xfrm>
          </p:grpSpPr>
          <p:sp>
            <p:nvSpPr>
              <p:cNvPr id="12" name="Rectangle: Rounded Corners 11">
                <a:extLst>
                  <a:ext uri="{FF2B5EF4-FFF2-40B4-BE49-F238E27FC236}">
                    <a16:creationId xmlns:a16="http://schemas.microsoft.com/office/drawing/2014/main" id="{53E86F62-93F6-4E91-BCC4-CB5CAC0DA5E0}"/>
                  </a:ext>
                </a:extLst>
              </p:cNvPr>
              <p:cNvSpPr/>
              <p:nvPr/>
            </p:nvSpPr>
            <p:spPr>
              <a:xfrm>
                <a:off x="598170" y="1874520"/>
                <a:ext cx="3611880" cy="4495800"/>
              </a:xfrm>
              <a:prstGeom prst="roundRect">
                <a:avLst>
                  <a:gd name="adj" fmla="val 2743"/>
                </a:avLst>
              </a:prstGeom>
              <a:solidFill>
                <a:schemeClr val="accent5">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253082DB-C6CD-4F75-9DF4-3A3769219E23}"/>
                  </a:ext>
                </a:extLst>
              </p:cNvPr>
              <p:cNvGrpSpPr/>
              <p:nvPr/>
            </p:nvGrpSpPr>
            <p:grpSpPr>
              <a:xfrm>
                <a:off x="1728978" y="1173480"/>
                <a:ext cx="1272540" cy="1280160"/>
                <a:chOff x="1728978" y="1173480"/>
                <a:chExt cx="1272540" cy="1280160"/>
              </a:xfrm>
            </p:grpSpPr>
            <p:sp>
              <p:nvSpPr>
                <p:cNvPr id="14" name="Rectangle: Rounded Corners 13">
                  <a:extLst>
                    <a:ext uri="{FF2B5EF4-FFF2-40B4-BE49-F238E27FC236}">
                      <a16:creationId xmlns:a16="http://schemas.microsoft.com/office/drawing/2014/main" id="{C6679935-140B-40D2-BF4E-C90BE87129FD}"/>
                    </a:ext>
                  </a:extLst>
                </p:cNvPr>
                <p:cNvSpPr/>
                <p:nvPr/>
              </p:nvSpPr>
              <p:spPr>
                <a:xfrm>
                  <a:off x="1728978" y="1318260"/>
                  <a:ext cx="1272540" cy="1135380"/>
                </a:xfrm>
                <a:prstGeom prst="roundRect">
                  <a:avLst>
                    <a:gd name="adj" fmla="val 10627"/>
                  </a:avLst>
                </a:prstGeom>
                <a:solidFill>
                  <a:schemeClr val="accent5">
                    <a:lumMod val="60000"/>
                    <a:lumOff val="4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8E119DBF-9406-4456-A5C8-E9F5D9432A87}"/>
                    </a:ext>
                  </a:extLst>
                </p:cNvPr>
                <p:cNvSpPr/>
                <p:nvPr/>
              </p:nvSpPr>
              <p:spPr>
                <a:xfrm>
                  <a:off x="2590800" y="1173480"/>
                  <a:ext cx="163830" cy="391244"/>
                </a:xfrm>
                <a:prstGeom prst="roundRect">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D3352E70-91CB-49ED-A849-EB04784C61A5}"/>
                    </a:ext>
                  </a:extLst>
                </p:cNvPr>
                <p:cNvSpPr/>
                <p:nvPr/>
              </p:nvSpPr>
              <p:spPr>
                <a:xfrm>
                  <a:off x="1996059" y="1173480"/>
                  <a:ext cx="163830" cy="391244"/>
                </a:xfrm>
                <a:prstGeom prst="roundRect">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0B6D515C-C0E8-46AD-9E76-89BC88ED6A29}"/>
                    </a:ext>
                  </a:extLst>
                </p:cNvPr>
                <p:cNvSpPr txBox="1"/>
                <p:nvPr/>
              </p:nvSpPr>
              <p:spPr>
                <a:xfrm>
                  <a:off x="1869948" y="1607820"/>
                  <a:ext cx="990600" cy="707886"/>
                </a:xfrm>
                <a:prstGeom prst="rect">
                  <a:avLst/>
                </a:prstGeom>
                <a:solidFill>
                  <a:srgbClr val="0070C0"/>
                </a:solidFill>
              </p:spPr>
              <p:txBody>
                <a:bodyPr wrap="square" rtlCol="0">
                  <a:spAutoFit/>
                </a:bodyPr>
                <a:lstStyle/>
                <a:p>
                  <a:pPr algn="ctr"/>
                  <a:r>
                    <a:rPr lang="en-GB" sz="4000" b="1" dirty="0">
                      <a:solidFill>
                        <a:schemeClr val="bg1"/>
                      </a:solidFill>
                    </a:rPr>
                    <a:t>1</a:t>
                  </a:r>
                </a:p>
              </p:txBody>
            </p:sp>
          </p:grpSp>
        </p:grpSp>
        <p:sp>
          <p:nvSpPr>
            <p:cNvPr id="7" name="TextBox 6"/>
            <p:cNvSpPr txBox="1"/>
            <p:nvPr/>
          </p:nvSpPr>
          <p:spPr>
            <a:xfrm>
              <a:off x="598170" y="3116373"/>
              <a:ext cx="3611880" cy="3170099"/>
            </a:xfrm>
            <a:prstGeom prst="rect">
              <a:avLst/>
            </a:prstGeom>
            <a:noFill/>
          </p:spPr>
          <p:txBody>
            <a:bodyPr wrap="square" rtlCol="0">
              <a:spAutoFit/>
            </a:bodyPr>
            <a:lstStyle/>
            <a:p>
              <a:pPr marL="285750" indent="-285750">
                <a:buFont typeface="Wingdings" panose="05000000000000000000" pitchFamily="2" charset="2"/>
                <a:buChar char="Ø"/>
              </a:pPr>
              <a:r>
                <a:rPr lang="en-GB" sz="2000" dirty="0">
                  <a:solidFill>
                    <a:schemeClr val="accent1">
                      <a:lumMod val="50000"/>
                    </a:schemeClr>
                  </a:solidFill>
                  <a:latin typeface="Arial" charset="0"/>
                  <a:ea typeface="Arial" charset="0"/>
                  <a:cs typeface="Arial" charset="0"/>
                </a:rPr>
                <a:t>Identify existing ACP educational opportunities</a:t>
              </a:r>
            </a:p>
            <a:p>
              <a:pPr marL="285750" indent="-285750">
                <a:buFont typeface="Wingdings" panose="05000000000000000000" pitchFamily="2" charset="2"/>
                <a:buChar char="Ø"/>
              </a:pPr>
              <a:r>
                <a:rPr lang="en-US" sz="2000" dirty="0">
                  <a:solidFill>
                    <a:schemeClr val="accent1">
                      <a:lumMod val="50000"/>
                    </a:schemeClr>
                  </a:solidFill>
                  <a:ea typeface="Arial" charset="0"/>
                </a:rPr>
                <a:t>Process of agreement for approved Derbyshire curricula implemented and approved curricula circulated to trainees.</a:t>
              </a:r>
            </a:p>
            <a:p>
              <a:pPr marL="285750" indent="-285750">
                <a:buFont typeface="Wingdings" panose="05000000000000000000" pitchFamily="2" charset="2"/>
                <a:buChar char="Ø"/>
              </a:pPr>
              <a:endParaRPr lang="en-GB" sz="2000" dirty="0">
                <a:solidFill>
                  <a:schemeClr val="accent1">
                    <a:lumMod val="50000"/>
                  </a:schemeClr>
                </a:solidFill>
                <a:latin typeface="Arial" charset="0"/>
                <a:ea typeface="Arial" charset="0"/>
                <a:cs typeface="Arial" charset="0"/>
              </a:endParaRPr>
            </a:p>
            <a:p>
              <a:pPr marL="285750" indent="-285750">
                <a:buFont typeface="Wingdings" panose="05000000000000000000" pitchFamily="2" charset="2"/>
                <a:buChar char="Ø"/>
              </a:pPr>
              <a:endParaRPr lang="en-GB" sz="2000" dirty="0">
                <a:solidFill>
                  <a:schemeClr val="accent1">
                    <a:lumMod val="50000"/>
                  </a:schemeClr>
                </a:solidFill>
                <a:latin typeface="Arial" charset="0"/>
                <a:ea typeface="Arial" charset="0"/>
                <a:cs typeface="Arial" charset="0"/>
              </a:endParaRPr>
            </a:p>
            <a:p>
              <a:pPr marL="285750" indent="-285750">
                <a:buFont typeface="Wingdings" panose="05000000000000000000" pitchFamily="2" charset="2"/>
                <a:buChar char="Ø"/>
              </a:pPr>
              <a:endParaRPr lang="en-US" sz="2000" dirty="0">
                <a:solidFill>
                  <a:schemeClr val="accent1">
                    <a:lumMod val="50000"/>
                  </a:schemeClr>
                </a:solidFill>
                <a:latin typeface="Arial" charset="0"/>
                <a:ea typeface="Arial" charset="0"/>
                <a:cs typeface="Arial" charset="0"/>
              </a:endParaRPr>
            </a:p>
          </p:txBody>
        </p:sp>
      </p:grpSp>
      <p:grpSp>
        <p:nvGrpSpPr>
          <p:cNvPr id="10" name="Group 9">
            <a:extLst>
              <a:ext uri="{FF2B5EF4-FFF2-40B4-BE49-F238E27FC236}">
                <a16:creationId xmlns:a16="http://schemas.microsoft.com/office/drawing/2014/main" id="{10FE624C-99D7-4246-95DE-1FA4124930FB}"/>
              </a:ext>
            </a:extLst>
          </p:cNvPr>
          <p:cNvGrpSpPr/>
          <p:nvPr/>
        </p:nvGrpSpPr>
        <p:grpSpPr>
          <a:xfrm>
            <a:off x="4312643" y="1173480"/>
            <a:ext cx="3611880" cy="5196840"/>
            <a:chOff x="4501235" y="1173480"/>
            <a:chExt cx="3611880" cy="5196840"/>
          </a:xfrm>
        </p:grpSpPr>
        <p:grpSp>
          <p:nvGrpSpPr>
            <p:cNvPr id="18" name="Group 17">
              <a:extLst>
                <a:ext uri="{FF2B5EF4-FFF2-40B4-BE49-F238E27FC236}">
                  <a16:creationId xmlns:a16="http://schemas.microsoft.com/office/drawing/2014/main" id="{511CA904-E0D6-44DF-9CB7-13DF6C4E09F4}"/>
                </a:ext>
              </a:extLst>
            </p:cNvPr>
            <p:cNvGrpSpPr/>
            <p:nvPr/>
          </p:nvGrpSpPr>
          <p:grpSpPr>
            <a:xfrm>
              <a:off x="4501235" y="1173480"/>
              <a:ext cx="3611880" cy="5196840"/>
              <a:chOff x="598170" y="1173480"/>
              <a:chExt cx="3611880" cy="5196840"/>
            </a:xfrm>
          </p:grpSpPr>
          <p:sp>
            <p:nvSpPr>
              <p:cNvPr id="19" name="Rectangle: Rounded Corners 18">
                <a:extLst>
                  <a:ext uri="{FF2B5EF4-FFF2-40B4-BE49-F238E27FC236}">
                    <a16:creationId xmlns:a16="http://schemas.microsoft.com/office/drawing/2014/main" id="{FC6AA4E4-0918-4119-A37F-22C6FAA753C3}"/>
                  </a:ext>
                </a:extLst>
              </p:cNvPr>
              <p:cNvSpPr/>
              <p:nvPr/>
            </p:nvSpPr>
            <p:spPr>
              <a:xfrm>
                <a:off x="598170" y="1874520"/>
                <a:ext cx="3611880" cy="4495800"/>
              </a:xfrm>
              <a:prstGeom prst="roundRect">
                <a:avLst>
                  <a:gd name="adj" fmla="val 2743"/>
                </a:avLst>
              </a:prstGeom>
              <a:solidFill>
                <a:schemeClr val="accent5">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0" name="Group 19">
                <a:extLst>
                  <a:ext uri="{FF2B5EF4-FFF2-40B4-BE49-F238E27FC236}">
                    <a16:creationId xmlns:a16="http://schemas.microsoft.com/office/drawing/2014/main" id="{FCE20E83-4FF0-4222-B6B2-6E5F138BAF7C}"/>
                  </a:ext>
                </a:extLst>
              </p:cNvPr>
              <p:cNvGrpSpPr/>
              <p:nvPr/>
            </p:nvGrpSpPr>
            <p:grpSpPr>
              <a:xfrm>
                <a:off x="1728978" y="1173480"/>
                <a:ext cx="1272540" cy="1280160"/>
                <a:chOff x="1728978" y="1173480"/>
                <a:chExt cx="1272540" cy="1280160"/>
              </a:xfrm>
            </p:grpSpPr>
            <p:sp>
              <p:nvSpPr>
                <p:cNvPr id="21" name="Rectangle: Rounded Corners 20">
                  <a:extLst>
                    <a:ext uri="{FF2B5EF4-FFF2-40B4-BE49-F238E27FC236}">
                      <a16:creationId xmlns:a16="http://schemas.microsoft.com/office/drawing/2014/main" id="{AC25D47F-40C7-42AB-AAA1-0F5EDB5C68D3}"/>
                    </a:ext>
                  </a:extLst>
                </p:cNvPr>
                <p:cNvSpPr/>
                <p:nvPr/>
              </p:nvSpPr>
              <p:spPr>
                <a:xfrm>
                  <a:off x="1728978" y="1318260"/>
                  <a:ext cx="1272540" cy="1135380"/>
                </a:xfrm>
                <a:prstGeom prst="roundRect">
                  <a:avLst>
                    <a:gd name="adj" fmla="val 10627"/>
                  </a:avLst>
                </a:prstGeom>
                <a:solidFill>
                  <a:schemeClr val="accent5">
                    <a:lumMod val="60000"/>
                    <a:lumOff val="4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5443B574-C774-4513-BFF9-23C940C2D818}"/>
                    </a:ext>
                  </a:extLst>
                </p:cNvPr>
                <p:cNvSpPr/>
                <p:nvPr/>
              </p:nvSpPr>
              <p:spPr>
                <a:xfrm>
                  <a:off x="2590800" y="1173480"/>
                  <a:ext cx="163830" cy="391244"/>
                </a:xfrm>
                <a:prstGeom prst="roundRect">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B329D1F7-63E0-4384-9B10-200ADA5ACED2}"/>
                    </a:ext>
                  </a:extLst>
                </p:cNvPr>
                <p:cNvSpPr/>
                <p:nvPr/>
              </p:nvSpPr>
              <p:spPr>
                <a:xfrm>
                  <a:off x="1996059" y="1173480"/>
                  <a:ext cx="163830" cy="391244"/>
                </a:xfrm>
                <a:prstGeom prst="roundRect">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084C9E0-F66F-47CE-831E-FAADA87E9772}"/>
                    </a:ext>
                  </a:extLst>
                </p:cNvPr>
                <p:cNvSpPr txBox="1"/>
                <p:nvPr/>
              </p:nvSpPr>
              <p:spPr>
                <a:xfrm>
                  <a:off x="1869948" y="1607820"/>
                  <a:ext cx="990600" cy="707886"/>
                </a:xfrm>
                <a:prstGeom prst="rect">
                  <a:avLst/>
                </a:prstGeom>
                <a:solidFill>
                  <a:schemeClr val="accent5">
                    <a:lumMod val="75000"/>
                  </a:schemeClr>
                </a:solidFill>
              </p:spPr>
              <p:txBody>
                <a:bodyPr wrap="square" rtlCol="0">
                  <a:spAutoFit/>
                </a:bodyPr>
                <a:lstStyle/>
                <a:p>
                  <a:pPr algn="ctr"/>
                  <a:r>
                    <a:rPr lang="en-GB" sz="4000" b="1" dirty="0">
                      <a:solidFill>
                        <a:schemeClr val="bg1"/>
                      </a:solidFill>
                    </a:rPr>
                    <a:t>2</a:t>
                  </a:r>
                </a:p>
              </p:txBody>
            </p:sp>
          </p:grpSp>
        </p:grpSp>
        <p:sp>
          <p:nvSpPr>
            <p:cNvPr id="8" name="TextBox 7"/>
            <p:cNvSpPr txBox="1"/>
            <p:nvPr/>
          </p:nvSpPr>
          <p:spPr>
            <a:xfrm>
              <a:off x="4554597" y="3167264"/>
              <a:ext cx="3505155" cy="2246769"/>
            </a:xfrm>
            <a:prstGeom prst="rect">
              <a:avLst/>
            </a:prstGeom>
            <a:noFill/>
          </p:spPr>
          <p:txBody>
            <a:bodyPr wrap="square" rtlCol="0">
              <a:spAutoFit/>
            </a:bodyPr>
            <a:lstStyle/>
            <a:p>
              <a:pPr marL="285750" indent="-285750">
                <a:buFont typeface="Wingdings" panose="05000000000000000000" pitchFamily="2" charset="2"/>
                <a:buChar char="Ø"/>
              </a:pPr>
              <a:r>
                <a:rPr lang="en-GB" sz="2000" dirty="0">
                  <a:solidFill>
                    <a:schemeClr val="accent1">
                      <a:lumMod val="50000"/>
                    </a:schemeClr>
                  </a:solidFill>
                  <a:ea typeface="Arial" charset="0"/>
                </a:rPr>
                <a:t>Link up ACP educators from across the settings</a:t>
              </a:r>
            </a:p>
            <a:p>
              <a:pPr marL="285750" indent="-285750">
                <a:buFont typeface="Wingdings" panose="05000000000000000000" pitchFamily="2" charset="2"/>
                <a:buChar char="Ø"/>
              </a:pPr>
              <a:r>
                <a:rPr lang="en-GB" sz="2000" dirty="0">
                  <a:solidFill>
                    <a:schemeClr val="accent1">
                      <a:lumMod val="50000"/>
                    </a:schemeClr>
                  </a:solidFill>
                  <a:ea typeface="Arial" charset="0"/>
                </a:rPr>
                <a:t>Add educational opportunities to the ACP website</a:t>
              </a:r>
            </a:p>
            <a:p>
              <a:pPr marL="285750" indent="-285750">
                <a:buFont typeface="Wingdings" panose="05000000000000000000" pitchFamily="2" charset="2"/>
                <a:buChar char="Ø"/>
              </a:pPr>
              <a:r>
                <a:rPr lang="en-GB" sz="2000" dirty="0">
                  <a:solidFill>
                    <a:schemeClr val="accent1">
                      <a:lumMod val="50000"/>
                    </a:schemeClr>
                  </a:solidFill>
                  <a:ea typeface="Arial" charset="0"/>
                </a:rPr>
                <a:t>Promote across all settings</a:t>
              </a:r>
            </a:p>
          </p:txBody>
        </p:sp>
      </p:grpSp>
      <p:grpSp>
        <p:nvGrpSpPr>
          <p:cNvPr id="34" name="Group 33">
            <a:extLst>
              <a:ext uri="{FF2B5EF4-FFF2-40B4-BE49-F238E27FC236}">
                <a16:creationId xmlns:a16="http://schemas.microsoft.com/office/drawing/2014/main" id="{4BE466E7-B277-43EF-BE2D-39BA2513EF0B}"/>
              </a:ext>
            </a:extLst>
          </p:cNvPr>
          <p:cNvGrpSpPr/>
          <p:nvPr/>
        </p:nvGrpSpPr>
        <p:grpSpPr>
          <a:xfrm>
            <a:off x="8265093" y="1151932"/>
            <a:ext cx="3640033" cy="5196840"/>
            <a:chOff x="8177866" y="1173480"/>
            <a:chExt cx="3640033" cy="5196840"/>
          </a:xfrm>
        </p:grpSpPr>
        <p:grpSp>
          <p:nvGrpSpPr>
            <p:cNvPr id="25" name="Group 24">
              <a:extLst>
                <a:ext uri="{FF2B5EF4-FFF2-40B4-BE49-F238E27FC236}">
                  <a16:creationId xmlns:a16="http://schemas.microsoft.com/office/drawing/2014/main" id="{869048B7-2E3B-4395-BA72-DBBA73C78F0A}"/>
                </a:ext>
              </a:extLst>
            </p:cNvPr>
            <p:cNvGrpSpPr/>
            <p:nvPr/>
          </p:nvGrpSpPr>
          <p:grpSpPr>
            <a:xfrm>
              <a:off x="8206019" y="1173480"/>
              <a:ext cx="3611880" cy="5196840"/>
              <a:chOff x="598170" y="1173480"/>
              <a:chExt cx="3611880" cy="5196840"/>
            </a:xfrm>
          </p:grpSpPr>
          <p:sp>
            <p:nvSpPr>
              <p:cNvPr id="26" name="Rectangle: Rounded Corners 25">
                <a:extLst>
                  <a:ext uri="{FF2B5EF4-FFF2-40B4-BE49-F238E27FC236}">
                    <a16:creationId xmlns:a16="http://schemas.microsoft.com/office/drawing/2014/main" id="{A599BCF8-1413-413D-BBFE-C58E5CCC1F67}"/>
                  </a:ext>
                </a:extLst>
              </p:cNvPr>
              <p:cNvSpPr/>
              <p:nvPr/>
            </p:nvSpPr>
            <p:spPr>
              <a:xfrm>
                <a:off x="598170" y="1874520"/>
                <a:ext cx="3611880" cy="4495800"/>
              </a:xfrm>
              <a:prstGeom prst="roundRect">
                <a:avLst>
                  <a:gd name="adj" fmla="val 2743"/>
                </a:avLst>
              </a:prstGeom>
              <a:solidFill>
                <a:schemeClr val="accent5">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FAFD85AB-BB74-41EB-B37C-CBFF9BB46773}"/>
                  </a:ext>
                </a:extLst>
              </p:cNvPr>
              <p:cNvGrpSpPr/>
              <p:nvPr/>
            </p:nvGrpSpPr>
            <p:grpSpPr>
              <a:xfrm>
                <a:off x="1728978" y="1173480"/>
                <a:ext cx="1272540" cy="1280160"/>
                <a:chOff x="1728978" y="1173480"/>
                <a:chExt cx="1272540" cy="1280160"/>
              </a:xfrm>
            </p:grpSpPr>
            <p:sp>
              <p:nvSpPr>
                <p:cNvPr id="28" name="Rectangle: Rounded Corners 27">
                  <a:extLst>
                    <a:ext uri="{FF2B5EF4-FFF2-40B4-BE49-F238E27FC236}">
                      <a16:creationId xmlns:a16="http://schemas.microsoft.com/office/drawing/2014/main" id="{76622585-C768-44D8-A4FF-4BF6C71A4504}"/>
                    </a:ext>
                  </a:extLst>
                </p:cNvPr>
                <p:cNvSpPr/>
                <p:nvPr/>
              </p:nvSpPr>
              <p:spPr>
                <a:xfrm>
                  <a:off x="1728978" y="1318260"/>
                  <a:ext cx="1272540" cy="1135380"/>
                </a:xfrm>
                <a:prstGeom prst="roundRect">
                  <a:avLst>
                    <a:gd name="adj" fmla="val 10627"/>
                  </a:avLst>
                </a:prstGeom>
                <a:solidFill>
                  <a:schemeClr val="accent5">
                    <a:lumMod val="60000"/>
                    <a:lumOff val="4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Rounded Corners 28">
                  <a:extLst>
                    <a:ext uri="{FF2B5EF4-FFF2-40B4-BE49-F238E27FC236}">
                      <a16:creationId xmlns:a16="http://schemas.microsoft.com/office/drawing/2014/main" id="{E65793DB-22C9-4225-8E86-05D530CFA193}"/>
                    </a:ext>
                  </a:extLst>
                </p:cNvPr>
                <p:cNvSpPr/>
                <p:nvPr/>
              </p:nvSpPr>
              <p:spPr>
                <a:xfrm>
                  <a:off x="2590800" y="1173480"/>
                  <a:ext cx="163830" cy="391244"/>
                </a:xfrm>
                <a:prstGeom prst="roundRect">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EAFE0D5B-D6F4-4DEA-B9DC-BF6FF910333A}"/>
                    </a:ext>
                  </a:extLst>
                </p:cNvPr>
                <p:cNvSpPr/>
                <p:nvPr/>
              </p:nvSpPr>
              <p:spPr>
                <a:xfrm>
                  <a:off x="1996059" y="1173480"/>
                  <a:ext cx="163830" cy="391244"/>
                </a:xfrm>
                <a:prstGeom prst="roundRect">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9E40C7E5-1828-45AE-9996-F275CA977747}"/>
                    </a:ext>
                  </a:extLst>
                </p:cNvPr>
                <p:cNvSpPr txBox="1"/>
                <p:nvPr/>
              </p:nvSpPr>
              <p:spPr>
                <a:xfrm>
                  <a:off x="1869948" y="1607820"/>
                  <a:ext cx="990600" cy="707886"/>
                </a:xfrm>
                <a:prstGeom prst="rect">
                  <a:avLst/>
                </a:prstGeom>
                <a:solidFill>
                  <a:schemeClr val="accent5">
                    <a:lumMod val="75000"/>
                  </a:schemeClr>
                </a:solidFill>
              </p:spPr>
              <p:txBody>
                <a:bodyPr wrap="square" rtlCol="0">
                  <a:spAutoFit/>
                </a:bodyPr>
                <a:lstStyle/>
                <a:p>
                  <a:pPr algn="ctr"/>
                  <a:r>
                    <a:rPr lang="en-GB" sz="4000" b="1" dirty="0">
                      <a:solidFill>
                        <a:schemeClr val="bg1"/>
                      </a:solidFill>
                    </a:rPr>
                    <a:t>3</a:t>
                  </a:r>
                </a:p>
              </p:txBody>
            </p:sp>
          </p:grpSp>
        </p:grpSp>
        <p:sp>
          <p:nvSpPr>
            <p:cNvPr id="9" name="TextBox 8"/>
            <p:cNvSpPr txBox="1"/>
            <p:nvPr/>
          </p:nvSpPr>
          <p:spPr>
            <a:xfrm>
              <a:off x="8177866" y="3116373"/>
              <a:ext cx="3600062" cy="3170099"/>
            </a:xfrm>
            <a:prstGeom prst="rect">
              <a:avLst/>
            </a:prstGeom>
            <a:noFill/>
          </p:spPr>
          <p:txBody>
            <a:bodyPr wrap="square" rtlCol="0">
              <a:spAutoFit/>
            </a:bodyPr>
            <a:lstStyle/>
            <a:p>
              <a:pPr marL="342900" indent="-342900">
                <a:buClr>
                  <a:schemeClr val="accent1">
                    <a:lumMod val="50000"/>
                  </a:schemeClr>
                </a:buClr>
                <a:buSzPct val="112000"/>
                <a:buFont typeface="Wingdings" panose="05000000000000000000" pitchFamily="2" charset="2"/>
                <a:buChar char="Ø"/>
              </a:pPr>
              <a:r>
                <a:rPr lang="en-GB" sz="2000" dirty="0">
                  <a:solidFill>
                    <a:schemeClr val="accent1">
                      <a:lumMod val="50000"/>
                    </a:schemeClr>
                  </a:solidFill>
                  <a:ea typeface="Arial" charset="0"/>
                </a:rPr>
                <a:t>Develop new educational resources &amp; promote on website which can be used across all clinical settings and professions</a:t>
              </a:r>
            </a:p>
            <a:p>
              <a:pPr marL="342900" indent="-342900">
                <a:buClr>
                  <a:schemeClr val="accent1">
                    <a:lumMod val="50000"/>
                  </a:schemeClr>
                </a:buClr>
                <a:buSzPct val="112000"/>
                <a:buFont typeface="Wingdings" panose="05000000000000000000" pitchFamily="2" charset="2"/>
                <a:buChar char="Ø"/>
              </a:pPr>
              <a:r>
                <a:rPr lang="en-GB" sz="2000" dirty="0">
                  <a:solidFill>
                    <a:schemeClr val="accent1">
                      <a:lumMod val="50000"/>
                    </a:schemeClr>
                  </a:solidFill>
                  <a:ea typeface="Arial" charset="0"/>
                </a:rPr>
                <a:t>Establish a community of practice for ACP Educators</a:t>
              </a:r>
            </a:p>
            <a:p>
              <a:pPr marL="342900" indent="-342900">
                <a:buClr>
                  <a:schemeClr val="accent1">
                    <a:lumMod val="50000"/>
                  </a:schemeClr>
                </a:buClr>
                <a:buSzPct val="112000"/>
                <a:buFont typeface="Wingdings" panose="05000000000000000000" pitchFamily="2" charset="2"/>
                <a:buChar char="Ø"/>
              </a:pPr>
              <a:r>
                <a:rPr lang="en-US" sz="2000" dirty="0">
                  <a:solidFill>
                    <a:schemeClr val="accent1">
                      <a:lumMod val="50000"/>
                    </a:schemeClr>
                  </a:solidFill>
                  <a:latin typeface="Arial"/>
                  <a:ea typeface="Arial" charset="0"/>
                  <a:cs typeface="Arial"/>
                </a:rPr>
                <a:t>Three yearly review of approved curricula.</a:t>
              </a:r>
            </a:p>
            <a:p>
              <a:pPr>
                <a:buClr>
                  <a:schemeClr val="accent1">
                    <a:lumMod val="50000"/>
                  </a:schemeClr>
                </a:buClr>
                <a:buSzPct val="112000"/>
              </a:pPr>
              <a:endParaRPr lang="en-US" sz="2000" dirty="0">
                <a:solidFill>
                  <a:schemeClr val="accent1">
                    <a:lumMod val="50000"/>
                  </a:schemeClr>
                </a:solidFill>
                <a:latin typeface="Arial" charset="0"/>
                <a:ea typeface="Arial" charset="0"/>
                <a:cs typeface="Arial" charset="0"/>
              </a:endParaRPr>
            </a:p>
          </p:txBody>
        </p:sp>
      </p:grpSp>
      <p:sp>
        <p:nvSpPr>
          <p:cNvPr id="2" name="TextBox 1">
            <a:extLst>
              <a:ext uri="{FF2B5EF4-FFF2-40B4-BE49-F238E27FC236}">
                <a16:creationId xmlns:a16="http://schemas.microsoft.com/office/drawing/2014/main" id="{462E8AA7-2C62-47CF-B0DF-5A53ECEDFB09}"/>
              </a:ext>
            </a:extLst>
          </p:cNvPr>
          <p:cNvSpPr txBox="1"/>
          <p:nvPr/>
        </p:nvSpPr>
        <p:spPr>
          <a:xfrm>
            <a:off x="804756" y="2350730"/>
            <a:ext cx="2750820" cy="707886"/>
          </a:xfrm>
          <a:prstGeom prst="rect">
            <a:avLst/>
          </a:prstGeom>
          <a:noFill/>
        </p:spPr>
        <p:txBody>
          <a:bodyPr wrap="square" rtlCol="0">
            <a:spAutoFit/>
          </a:bodyPr>
          <a:lstStyle/>
          <a:p>
            <a:pPr algn="ctr"/>
            <a:r>
              <a:rPr lang="en-GB" sz="4000" b="1" dirty="0">
                <a:solidFill>
                  <a:schemeClr val="accent5">
                    <a:lumMod val="75000"/>
                  </a:schemeClr>
                </a:solidFill>
              </a:rPr>
              <a:t>Year 1</a:t>
            </a:r>
          </a:p>
        </p:txBody>
      </p:sp>
      <p:sp>
        <p:nvSpPr>
          <p:cNvPr id="32" name="TextBox 31">
            <a:extLst>
              <a:ext uri="{FF2B5EF4-FFF2-40B4-BE49-F238E27FC236}">
                <a16:creationId xmlns:a16="http://schemas.microsoft.com/office/drawing/2014/main" id="{BB0DF709-1C7D-4F6E-9684-B05873F6320D}"/>
              </a:ext>
            </a:extLst>
          </p:cNvPr>
          <p:cNvSpPr txBox="1"/>
          <p:nvPr/>
        </p:nvSpPr>
        <p:spPr>
          <a:xfrm>
            <a:off x="4706576" y="2350730"/>
            <a:ext cx="2750820" cy="707886"/>
          </a:xfrm>
          <a:prstGeom prst="rect">
            <a:avLst/>
          </a:prstGeom>
          <a:noFill/>
        </p:spPr>
        <p:txBody>
          <a:bodyPr wrap="square" rtlCol="0">
            <a:spAutoFit/>
          </a:bodyPr>
          <a:lstStyle/>
          <a:p>
            <a:pPr algn="ctr"/>
            <a:r>
              <a:rPr lang="en-GB" sz="4000" b="1" dirty="0">
                <a:solidFill>
                  <a:schemeClr val="accent5">
                    <a:lumMod val="75000"/>
                  </a:schemeClr>
                </a:solidFill>
              </a:rPr>
              <a:t>Year 2</a:t>
            </a:r>
          </a:p>
        </p:txBody>
      </p:sp>
      <p:sp>
        <p:nvSpPr>
          <p:cNvPr id="33" name="TextBox 32">
            <a:extLst>
              <a:ext uri="{FF2B5EF4-FFF2-40B4-BE49-F238E27FC236}">
                <a16:creationId xmlns:a16="http://schemas.microsoft.com/office/drawing/2014/main" id="{69ED3608-6095-4816-A4B2-115BDFDAB8DB}"/>
              </a:ext>
            </a:extLst>
          </p:cNvPr>
          <p:cNvSpPr txBox="1"/>
          <p:nvPr/>
        </p:nvSpPr>
        <p:spPr>
          <a:xfrm>
            <a:off x="8622472" y="2350730"/>
            <a:ext cx="2750820" cy="707886"/>
          </a:xfrm>
          <a:prstGeom prst="rect">
            <a:avLst/>
          </a:prstGeom>
          <a:noFill/>
        </p:spPr>
        <p:txBody>
          <a:bodyPr wrap="square" rtlCol="0">
            <a:spAutoFit/>
          </a:bodyPr>
          <a:lstStyle/>
          <a:p>
            <a:pPr algn="ctr"/>
            <a:r>
              <a:rPr lang="en-GB" sz="4000" b="1" dirty="0">
                <a:solidFill>
                  <a:schemeClr val="accent5">
                    <a:lumMod val="75000"/>
                  </a:schemeClr>
                </a:solidFill>
              </a:rPr>
              <a:t>Year 3</a:t>
            </a:r>
          </a:p>
        </p:txBody>
      </p:sp>
    </p:spTree>
    <p:extLst>
      <p:ext uri="{BB962C8B-B14F-4D97-AF65-F5344CB8AC3E}">
        <p14:creationId xmlns:p14="http://schemas.microsoft.com/office/powerpoint/2010/main" val="1809402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8347" y="374650"/>
            <a:ext cx="969581" cy="403795"/>
          </a:xfrm>
          <a:prstGeom prst="rect">
            <a:avLst/>
          </a:prstGeom>
        </p:spPr>
      </p:pic>
      <p:sp>
        <p:nvSpPr>
          <p:cNvPr id="6" name="TextBox 5"/>
          <p:cNvSpPr txBox="1"/>
          <p:nvPr/>
        </p:nvSpPr>
        <p:spPr>
          <a:xfrm>
            <a:off x="374226" y="290158"/>
            <a:ext cx="10327986" cy="861774"/>
          </a:xfrm>
          <a:prstGeom prst="rect">
            <a:avLst/>
          </a:prstGeom>
          <a:noFill/>
          <a:ln>
            <a:noFill/>
          </a:ln>
        </p:spPr>
        <p:txBody>
          <a:bodyPr wrap="square" lIns="91440" tIns="45720" rIns="91440" bIns="45720" rtlCol="0" anchor="t">
            <a:spAutoFit/>
          </a:bodyPr>
          <a:lstStyle/>
          <a:p>
            <a:r>
              <a:rPr lang="en-GB" i="1" dirty="0">
                <a:solidFill>
                  <a:schemeClr val="accent6">
                    <a:lumMod val="75000"/>
                  </a:schemeClr>
                </a:solidFill>
                <a:latin typeface="Arial"/>
                <a:ea typeface="Arial" charset="0"/>
                <a:cs typeface="Arial"/>
              </a:rPr>
              <a:t>Increase Capability</a:t>
            </a:r>
            <a:endParaRPr lang="en-GB" i="1" dirty="0">
              <a:solidFill>
                <a:schemeClr val="accent6">
                  <a:lumMod val="75000"/>
                </a:schemeClr>
              </a:solidFill>
              <a:latin typeface="Arial"/>
              <a:ea typeface="Arial" charset="0"/>
              <a:cs typeface="Arial" charset="0"/>
            </a:endParaRPr>
          </a:p>
          <a:p>
            <a:r>
              <a:rPr lang="en-GB" sz="3200" dirty="0">
                <a:solidFill>
                  <a:schemeClr val="accent6">
                    <a:lumMod val="75000"/>
                  </a:schemeClr>
                </a:solidFill>
                <a:latin typeface="Arial"/>
                <a:ea typeface="Arial" charset="0"/>
                <a:cs typeface="Arial"/>
              </a:rPr>
              <a:t>Three Year Plan</a:t>
            </a:r>
          </a:p>
        </p:txBody>
      </p:sp>
      <p:grpSp>
        <p:nvGrpSpPr>
          <p:cNvPr id="4" name="Group 3">
            <a:extLst>
              <a:ext uri="{FF2B5EF4-FFF2-40B4-BE49-F238E27FC236}">
                <a16:creationId xmlns:a16="http://schemas.microsoft.com/office/drawing/2014/main" id="{ED68C2C2-3E4A-4592-865C-EFACD57692B6}"/>
              </a:ext>
            </a:extLst>
          </p:cNvPr>
          <p:cNvGrpSpPr/>
          <p:nvPr/>
        </p:nvGrpSpPr>
        <p:grpSpPr>
          <a:xfrm>
            <a:off x="374226" y="1173480"/>
            <a:ext cx="3611880" cy="5196840"/>
            <a:chOff x="598170" y="1173480"/>
            <a:chExt cx="3611880" cy="5196840"/>
          </a:xfrm>
        </p:grpSpPr>
        <p:grpSp>
          <p:nvGrpSpPr>
            <p:cNvPr id="11" name="Group 10">
              <a:extLst>
                <a:ext uri="{FF2B5EF4-FFF2-40B4-BE49-F238E27FC236}">
                  <a16:creationId xmlns:a16="http://schemas.microsoft.com/office/drawing/2014/main" id="{1FCB2ADA-5213-480F-AF92-5BE7B429C420}"/>
                </a:ext>
              </a:extLst>
            </p:cNvPr>
            <p:cNvGrpSpPr/>
            <p:nvPr/>
          </p:nvGrpSpPr>
          <p:grpSpPr>
            <a:xfrm>
              <a:off x="598170" y="1173480"/>
              <a:ext cx="3611880" cy="5196840"/>
              <a:chOff x="598170" y="1173480"/>
              <a:chExt cx="3611880" cy="5196840"/>
            </a:xfrm>
          </p:grpSpPr>
          <p:sp>
            <p:nvSpPr>
              <p:cNvPr id="12" name="Rectangle: Rounded Corners 11">
                <a:extLst>
                  <a:ext uri="{FF2B5EF4-FFF2-40B4-BE49-F238E27FC236}">
                    <a16:creationId xmlns:a16="http://schemas.microsoft.com/office/drawing/2014/main" id="{53E86F62-93F6-4E91-BCC4-CB5CAC0DA5E0}"/>
                  </a:ext>
                </a:extLst>
              </p:cNvPr>
              <p:cNvSpPr/>
              <p:nvPr/>
            </p:nvSpPr>
            <p:spPr>
              <a:xfrm>
                <a:off x="598170" y="1874520"/>
                <a:ext cx="3611880" cy="4495800"/>
              </a:xfrm>
              <a:prstGeom prst="roundRect">
                <a:avLst>
                  <a:gd name="adj" fmla="val 2743"/>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253082DB-C6CD-4F75-9DF4-3A3769219E23}"/>
                  </a:ext>
                </a:extLst>
              </p:cNvPr>
              <p:cNvGrpSpPr/>
              <p:nvPr/>
            </p:nvGrpSpPr>
            <p:grpSpPr>
              <a:xfrm>
                <a:off x="1728978" y="1173480"/>
                <a:ext cx="1272540" cy="1280160"/>
                <a:chOff x="1728978" y="1173480"/>
                <a:chExt cx="1272540" cy="1280160"/>
              </a:xfrm>
            </p:grpSpPr>
            <p:sp>
              <p:nvSpPr>
                <p:cNvPr id="14" name="Rectangle: Rounded Corners 13">
                  <a:extLst>
                    <a:ext uri="{FF2B5EF4-FFF2-40B4-BE49-F238E27FC236}">
                      <a16:creationId xmlns:a16="http://schemas.microsoft.com/office/drawing/2014/main" id="{C6679935-140B-40D2-BF4E-C90BE87129FD}"/>
                    </a:ext>
                  </a:extLst>
                </p:cNvPr>
                <p:cNvSpPr/>
                <p:nvPr/>
              </p:nvSpPr>
              <p:spPr>
                <a:xfrm>
                  <a:off x="1728978" y="1318260"/>
                  <a:ext cx="1272540" cy="1135380"/>
                </a:xfrm>
                <a:prstGeom prst="roundRect">
                  <a:avLst>
                    <a:gd name="adj" fmla="val 10627"/>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8E119DBF-9406-4456-A5C8-E9F5D9432A87}"/>
                    </a:ext>
                  </a:extLst>
                </p:cNvPr>
                <p:cNvSpPr/>
                <p:nvPr/>
              </p:nvSpPr>
              <p:spPr>
                <a:xfrm>
                  <a:off x="2590800" y="1173480"/>
                  <a:ext cx="163830" cy="391244"/>
                </a:xfrm>
                <a:prstGeom prst="roundRect">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D3352E70-91CB-49ED-A849-EB04784C61A5}"/>
                    </a:ext>
                  </a:extLst>
                </p:cNvPr>
                <p:cNvSpPr/>
                <p:nvPr/>
              </p:nvSpPr>
              <p:spPr>
                <a:xfrm>
                  <a:off x="1996059" y="1173480"/>
                  <a:ext cx="163830" cy="391244"/>
                </a:xfrm>
                <a:prstGeom prst="roundRect">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0B6D515C-C0E8-46AD-9E76-89BC88ED6A29}"/>
                    </a:ext>
                  </a:extLst>
                </p:cNvPr>
                <p:cNvSpPr txBox="1"/>
                <p:nvPr/>
              </p:nvSpPr>
              <p:spPr>
                <a:xfrm>
                  <a:off x="1869948" y="1607820"/>
                  <a:ext cx="990600" cy="707886"/>
                </a:xfrm>
                <a:prstGeom prst="rect">
                  <a:avLst/>
                </a:prstGeom>
                <a:solidFill>
                  <a:schemeClr val="accent6">
                    <a:lumMod val="75000"/>
                  </a:schemeClr>
                </a:solidFill>
              </p:spPr>
              <p:txBody>
                <a:bodyPr wrap="square" rtlCol="0">
                  <a:spAutoFit/>
                </a:bodyPr>
                <a:lstStyle/>
                <a:p>
                  <a:pPr algn="ctr"/>
                  <a:r>
                    <a:rPr lang="en-GB" sz="4000" b="1">
                      <a:solidFill>
                        <a:schemeClr val="bg1"/>
                      </a:solidFill>
                    </a:rPr>
                    <a:t>1</a:t>
                  </a:r>
                </a:p>
              </p:txBody>
            </p:sp>
          </p:grpSp>
        </p:grpSp>
        <p:sp>
          <p:nvSpPr>
            <p:cNvPr id="7" name="TextBox 6"/>
            <p:cNvSpPr txBox="1"/>
            <p:nvPr/>
          </p:nvSpPr>
          <p:spPr>
            <a:xfrm>
              <a:off x="598170" y="3058616"/>
              <a:ext cx="3611880" cy="3139321"/>
            </a:xfrm>
            <a:prstGeom prst="rect">
              <a:avLst/>
            </a:prstGeom>
            <a:noFill/>
          </p:spPr>
          <p:txBody>
            <a:bodyPr wrap="square" lIns="91440" tIns="45720" rIns="91440" bIns="45720" rtlCol="0" anchor="t">
              <a:spAutoFit/>
            </a:bodyPr>
            <a:lstStyle/>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charset="0"/>
                  <a:ea typeface="Arial" charset="0"/>
                  <a:cs typeface="Arial" charset="0"/>
                </a:rPr>
                <a:t>ARCP system and process agreed and implemented</a:t>
              </a:r>
            </a:p>
            <a:p>
              <a:pPr marL="342900" indent="-342900">
                <a:buClr>
                  <a:schemeClr val="accent6">
                    <a:lumMod val="50000"/>
                  </a:schemeClr>
                </a:buClr>
                <a:buSzPct val="112000"/>
                <a:buFont typeface="Wingdings" panose="05000000000000000000" pitchFamily="2" charset="2"/>
                <a:buChar char="Ø"/>
              </a:pPr>
              <a:r>
                <a:rPr lang="en-US" dirty="0" err="1">
                  <a:solidFill>
                    <a:schemeClr val="accent6">
                      <a:lumMod val="50000"/>
                    </a:schemeClr>
                  </a:solidFill>
                  <a:latin typeface="Arial" charset="0"/>
                  <a:ea typeface="Arial" charset="0"/>
                  <a:cs typeface="Arial" charset="0"/>
                </a:rPr>
                <a:t>Eportfolio</a:t>
              </a:r>
              <a:r>
                <a:rPr lang="en-US" dirty="0">
                  <a:solidFill>
                    <a:schemeClr val="accent6">
                      <a:lumMod val="50000"/>
                    </a:schemeClr>
                  </a:solidFill>
                  <a:latin typeface="Arial" charset="0"/>
                  <a:ea typeface="Arial" charset="0"/>
                  <a:cs typeface="Arial" charset="0"/>
                </a:rPr>
                <a:t> launched</a:t>
              </a:r>
            </a:p>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charset="0"/>
                  <a:ea typeface="Arial" charset="0"/>
                  <a:cs typeface="Arial" charset="0"/>
                </a:rPr>
                <a:t>Derbyshire ACP database created and maintained</a:t>
              </a:r>
            </a:p>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ea typeface="Arial" charset="0"/>
                </a:rPr>
                <a:t>M</a:t>
              </a:r>
              <a:r>
                <a:rPr lang="en-US" dirty="0">
                  <a:solidFill>
                    <a:schemeClr val="accent6">
                      <a:lumMod val="50000"/>
                    </a:schemeClr>
                  </a:solidFill>
                  <a:latin typeface="Arial" charset="0"/>
                  <a:ea typeface="Arial" charset="0"/>
                  <a:cs typeface="Arial" charset="0"/>
                </a:rPr>
                <a:t>odel of supervision agreed systemwide</a:t>
              </a:r>
            </a:p>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charset="0"/>
                  <a:ea typeface="Arial" charset="0"/>
                  <a:cs typeface="Arial" charset="0"/>
                </a:rPr>
                <a:t>Provision of supervisor training</a:t>
              </a:r>
            </a:p>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charset="0"/>
                  <a:ea typeface="Arial" charset="0"/>
                  <a:cs typeface="Arial" charset="0"/>
                </a:rPr>
                <a:t>Establish ACP supervisor forum</a:t>
              </a:r>
            </a:p>
          </p:txBody>
        </p:sp>
      </p:grpSp>
      <p:grpSp>
        <p:nvGrpSpPr>
          <p:cNvPr id="10" name="Group 9">
            <a:extLst>
              <a:ext uri="{FF2B5EF4-FFF2-40B4-BE49-F238E27FC236}">
                <a16:creationId xmlns:a16="http://schemas.microsoft.com/office/drawing/2014/main" id="{10FE624C-99D7-4246-95DE-1FA4124930FB}"/>
              </a:ext>
            </a:extLst>
          </p:cNvPr>
          <p:cNvGrpSpPr/>
          <p:nvPr/>
        </p:nvGrpSpPr>
        <p:grpSpPr>
          <a:xfrm>
            <a:off x="4345896" y="1148080"/>
            <a:ext cx="3611880" cy="5196840"/>
            <a:chOff x="4501235" y="1173480"/>
            <a:chExt cx="3611880" cy="5196840"/>
          </a:xfrm>
        </p:grpSpPr>
        <p:grpSp>
          <p:nvGrpSpPr>
            <p:cNvPr id="18" name="Group 17">
              <a:extLst>
                <a:ext uri="{FF2B5EF4-FFF2-40B4-BE49-F238E27FC236}">
                  <a16:creationId xmlns:a16="http://schemas.microsoft.com/office/drawing/2014/main" id="{511CA904-E0D6-44DF-9CB7-13DF6C4E09F4}"/>
                </a:ext>
              </a:extLst>
            </p:cNvPr>
            <p:cNvGrpSpPr/>
            <p:nvPr/>
          </p:nvGrpSpPr>
          <p:grpSpPr>
            <a:xfrm>
              <a:off x="4501235" y="1173480"/>
              <a:ext cx="3611880" cy="5196840"/>
              <a:chOff x="598170" y="1173480"/>
              <a:chExt cx="3611880" cy="5196840"/>
            </a:xfrm>
          </p:grpSpPr>
          <p:sp>
            <p:nvSpPr>
              <p:cNvPr id="19" name="Rectangle: Rounded Corners 18">
                <a:extLst>
                  <a:ext uri="{FF2B5EF4-FFF2-40B4-BE49-F238E27FC236}">
                    <a16:creationId xmlns:a16="http://schemas.microsoft.com/office/drawing/2014/main" id="{FC6AA4E4-0918-4119-A37F-22C6FAA753C3}"/>
                  </a:ext>
                </a:extLst>
              </p:cNvPr>
              <p:cNvSpPr/>
              <p:nvPr/>
            </p:nvSpPr>
            <p:spPr>
              <a:xfrm>
                <a:off x="598170" y="1874520"/>
                <a:ext cx="3611880" cy="4495800"/>
              </a:xfrm>
              <a:prstGeom prst="roundRect">
                <a:avLst>
                  <a:gd name="adj" fmla="val 2743"/>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a:extLst>
                  <a:ext uri="{FF2B5EF4-FFF2-40B4-BE49-F238E27FC236}">
                    <a16:creationId xmlns:a16="http://schemas.microsoft.com/office/drawing/2014/main" id="{FCE20E83-4FF0-4222-B6B2-6E5F138BAF7C}"/>
                  </a:ext>
                </a:extLst>
              </p:cNvPr>
              <p:cNvGrpSpPr/>
              <p:nvPr/>
            </p:nvGrpSpPr>
            <p:grpSpPr>
              <a:xfrm>
                <a:off x="1728978" y="1173480"/>
                <a:ext cx="1272540" cy="1280160"/>
                <a:chOff x="1728978" y="1173480"/>
                <a:chExt cx="1272540" cy="1280160"/>
              </a:xfrm>
            </p:grpSpPr>
            <p:sp>
              <p:nvSpPr>
                <p:cNvPr id="21" name="Rectangle: Rounded Corners 20">
                  <a:extLst>
                    <a:ext uri="{FF2B5EF4-FFF2-40B4-BE49-F238E27FC236}">
                      <a16:creationId xmlns:a16="http://schemas.microsoft.com/office/drawing/2014/main" id="{AC25D47F-40C7-42AB-AAA1-0F5EDB5C68D3}"/>
                    </a:ext>
                  </a:extLst>
                </p:cNvPr>
                <p:cNvSpPr/>
                <p:nvPr/>
              </p:nvSpPr>
              <p:spPr>
                <a:xfrm>
                  <a:off x="1728978" y="1318260"/>
                  <a:ext cx="1272540" cy="1135380"/>
                </a:xfrm>
                <a:prstGeom prst="roundRect">
                  <a:avLst>
                    <a:gd name="adj" fmla="val 10627"/>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5443B574-C774-4513-BFF9-23C940C2D818}"/>
                    </a:ext>
                  </a:extLst>
                </p:cNvPr>
                <p:cNvSpPr/>
                <p:nvPr/>
              </p:nvSpPr>
              <p:spPr>
                <a:xfrm>
                  <a:off x="2590800" y="1173480"/>
                  <a:ext cx="163830" cy="391244"/>
                </a:xfrm>
                <a:prstGeom prst="roundRect">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B329D1F7-63E0-4384-9B10-200ADA5ACED2}"/>
                    </a:ext>
                  </a:extLst>
                </p:cNvPr>
                <p:cNvSpPr/>
                <p:nvPr/>
              </p:nvSpPr>
              <p:spPr>
                <a:xfrm>
                  <a:off x="1996059" y="1173480"/>
                  <a:ext cx="163830" cy="391244"/>
                </a:xfrm>
                <a:prstGeom prst="roundRect">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084C9E0-F66F-47CE-831E-FAADA87E9772}"/>
                    </a:ext>
                  </a:extLst>
                </p:cNvPr>
                <p:cNvSpPr txBox="1"/>
                <p:nvPr/>
              </p:nvSpPr>
              <p:spPr>
                <a:xfrm>
                  <a:off x="1869948" y="1607820"/>
                  <a:ext cx="990600" cy="707886"/>
                </a:xfrm>
                <a:prstGeom prst="rect">
                  <a:avLst/>
                </a:prstGeom>
                <a:solidFill>
                  <a:schemeClr val="accent6">
                    <a:lumMod val="75000"/>
                  </a:schemeClr>
                </a:solidFill>
              </p:spPr>
              <p:txBody>
                <a:bodyPr wrap="square" rtlCol="0">
                  <a:spAutoFit/>
                </a:bodyPr>
                <a:lstStyle/>
                <a:p>
                  <a:pPr algn="ctr"/>
                  <a:r>
                    <a:rPr lang="en-GB" sz="4000">
                      <a:solidFill>
                        <a:schemeClr val="bg1"/>
                      </a:solidFill>
                    </a:rPr>
                    <a:t>2</a:t>
                  </a:r>
                </a:p>
              </p:txBody>
            </p:sp>
          </p:grpSp>
        </p:grpSp>
        <p:sp>
          <p:nvSpPr>
            <p:cNvPr id="8" name="TextBox 7"/>
            <p:cNvSpPr txBox="1"/>
            <p:nvPr/>
          </p:nvSpPr>
          <p:spPr>
            <a:xfrm>
              <a:off x="4515735" y="3138669"/>
              <a:ext cx="3505155" cy="2492990"/>
            </a:xfrm>
            <a:prstGeom prst="rect">
              <a:avLst/>
            </a:prstGeom>
            <a:noFill/>
          </p:spPr>
          <p:txBody>
            <a:bodyPr wrap="square" lIns="91440" tIns="45720" rIns="91440" bIns="45720" rtlCol="0" anchor="t">
              <a:spAutoFit/>
            </a:bodyPr>
            <a:lstStyle/>
            <a:p>
              <a:pPr marL="285750" indent="-285750">
                <a:buClr>
                  <a:schemeClr val="accent6">
                    <a:lumMod val="50000"/>
                  </a:schemeClr>
                </a:buClr>
                <a:buSzPct val="112000"/>
                <a:buFont typeface="Wingdings" panose="05000000000000000000" pitchFamily="2" charset="2"/>
                <a:buChar char="Ø"/>
              </a:pPr>
              <a:r>
                <a:rPr lang="en-GB" dirty="0">
                  <a:solidFill>
                    <a:schemeClr val="accent6">
                      <a:lumMod val="50000"/>
                    </a:schemeClr>
                  </a:solidFill>
                  <a:latin typeface="Arial"/>
                  <a:ea typeface="Arial" charset="0"/>
                  <a:cs typeface="Arial"/>
                </a:rPr>
                <a:t>Engage with the Regional Faculty leads to explore requirements of  accreditation for ARCP.</a:t>
              </a:r>
            </a:p>
            <a:p>
              <a:pPr marL="285750" indent="-285750">
                <a:buClr>
                  <a:schemeClr val="accent6">
                    <a:lumMod val="50000"/>
                  </a:schemeClr>
                </a:buClr>
                <a:buSzPct val="112000"/>
                <a:buFont typeface="Wingdings" panose="05000000000000000000" pitchFamily="2" charset="2"/>
                <a:buChar char="Ø"/>
              </a:pPr>
              <a:r>
                <a:rPr lang="en-GB" dirty="0">
                  <a:solidFill>
                    <a:schemeClr val="accent6">
                      <a:lumMod val="50000"/>
                    </a:schemeClr>
                  </a:solidFill>
                  <a:latin typeface="Arial"/>
                  <a:ea typeface="Arial" charset="0"/>
                  <a:cs typeface="Arial"/>
                </a:rPr>
                <a:t>Mapping of Health Education England credentials to specialities creating career pathways post qualification</a:t>
              </a:r>
              <a:r>
                <a:rPr lang="en-GB" dirty="0">
                  <a:latin typeface="Arial"/>
                  <a:ea typeface="Arial" charset="0"/>
                  <a:cs typeface="Arial"/>
                </a:rPr>
                <a:t>.</a:t>
              </a:r>
            </a:p>
            <a:p>
              <a:pPr marL="342900" indent="-342900">
                <a:buClr>
                  <a:srgbClr val="B52173"/>
                </a:buClr>
                <a:buSzPct val="112000"/>
                <a:buFont typeface="Wingdings" panose="05000000000000000000" pitchFamily="2" charset="2"/>
                <a:buChar char="Ø"/>
              </a:pPr>
              <a:endParaRPr lang="en-GB" sz="1200" dirty="0">
                <a:latin typeface="Arial"/>
                <a:ea typeface="Arial" charset="0"/>
                <a:cs typeface="Arial"/>
              </a:endParaRPr>
            </a:p>
          </p:txBody>
        </p:sp>
      </p:grpSp>
      <p:grpSp>
        <p:nvGrpSpPr>
          <p:cNvPr id="34" name="Group 33">
            <a:extLst>
              <a:ext uri="{FF2B5EF4-FFF2-40B4-BE49-F238E27FC236}">
                <a16:creationId xmlns:a16="http://schemas.microsoft.com/office/drawing/2014/main" id="{4BE466E7-B277-43EF-BE2D-39BA2513EF0B}"/>
              </a:ext>
            </a:extLst>
          </p:cNvPr>
          <p:cNvGrpSpPr/>
          <p:nvPr/>
        </p:nvGrpSpPr>
        <p:grpSpPr>
          <a:xfrm>
            <a:off x="8206019" y="1173480"/>
            <a:ext cx="3620274" cy="5196840"/>
            <a:chOff x="8206019" y="1173480"/>
            <a:chExt cx="3620274" cy="5196840"/>
          </a:xfrm>
        </p:grpSpPr>
        <p:grpSp>
          <p:nvGrpSpPr>
            <p:cNvPr id="25" name="Group 24">
              <a:extLst>
                <a:ext uri="{FF2B5EF4-FFF2-40B4-BE49-F238E27FC236}">
                  <a16:creationId xmlns:a16="http://schemas.microsoft.com/office/drawing/2014/main" id="{869048B7-2E3B-4395-BA72-DBBA73C78F0A}"/>
                </a:ext>
              </a:extLst>
            </p:cNvPr>
            <p:cNvGrpSpPr/>
            <p:nvPr/>
          </p:nvGrpSpPr>
          <p:grpSpPr>
            <a:xfrm>
              <a:off x="8206019" y="1173480"/>
              <a:ext cx="3611880" cy="5196840"/>
              <a:chOff x="598170" y="1173480"/>
              <a:chExt cx="3611880" cy="5196840"/>
            </a:xfrm>
          </p:grpSpPr>
          <p:sp>
            <p:nvSpPr>
              <p:cNvPr id="26" name="Rectangle: Rounded Corners 25">
                <a:extLst>
                  <a:ext uri="{FF2B5EF4-FFF2-40B4-BE49-F238E27FC236}">
                    <a16:creationId xmlns:a16="http://schemas.microsoft.com/office/drawing/2014/main" id="{A599BCF8-1413-413D-BBFE-C58E5CCC1F67}"/>
                  </a:ext>
                </a:extLst>
              </p:cNvPr>
              <p:cNvSpPr/>
              <p:nvPr/>
            </p:nvSpPr>
            <p:spPr>
              <a:xfrm>
                <a:off x="598170" y="1874520"/>
                <a:ext cx="3611880" cy="4495800"/>
              </a:xfrm>
              <a:prstGeom prst="roundRect">
                <a:avLst>
                  <a:gd name="adj" fmla="val 2743"/>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FAFD85AB-BB74-41EB-B37C-CBFF9BB46773}"/>
                  </a:ext>
                </a:extLst>
              </p:cNvPr>
              <p:cNvGrpSpPr/>
              <p:nvPr/>
            </p:nvGrpSpPr>
            <p:grpSpPr>
              <a:xfrm>
                <a:off x="1728978" y="1173480"/>
                <a:ext cx="1272540" cy="1280160"/>
                <a:chOff x="1728978" y="1173480"/>
                <a:chExt cx="1272540" cy="1280160"/>
              </a:xfrm>
            </p:grpSpPr>
            <p:sp>
              <p:nvSpPr>
                <p:cNvPr id="28" name="Rectangle: Rounded Corners 27">
                  <a:extLst>
                    <a:ext uri="{FF2B5EF4-FFF2-40B4-BE49-F238E27FC236}">
                      <a16:creationId xmlns:a16="http://schemas.microsoft.com/office/drawing/2014/main" id="{76622585-C768-44D8-A4FF-4BF6C71A4504}"/>
                    </a:ext>
                  </a:extLst>
                </p:cNvPr>
                <p:cNvSpPr/>
                <p:nvPr/>
              </p:nvSpPr>
              <p:spPr>
                <a:xfrm>
                  <a:off x="1728978" y="1318260"/>
                  <a:ext cx="1272540" cy="1135380"/>
                </a:xfrm>
                <a:prstGeom prst="roundRect">
                  <a:avLst>
                    <a:gd name="adj" fmla="val 10627"/>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E65793DB-22C9-4225-8E86-05D530CFA193}"/>
                    </a:ext>
                  </a:extLst>
                </p:cNvPr>
                <p:cNvSpPr/>
                <p:nvPr/>
              </p:nvSpPr>
              <p:spPr>
                <a:xfrm>
                  <a:off x="2590800" y="1173480"/>
                  <a:ext cx="163830" cy="391244"/>
                </a:xfrm>
                <a:prstGeom prst="roundRect">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EAFE0D5B-D6F4-4DEA-B9DC-BF6FF910333A}"/>
                    </a:ext>
                  </a:extLst>
                </p:cNvPr>
                <p:cNvSpPr/>
                <p:nvPr/>
              </p:nvSpPr>
              <p:spPr>
                <a:xfrm>
                  <a:off x="1996059" y="1173480"/>
                  <a:ext cx="163830" cy="391244"/>
                </a:xfrm>
                <a:prstGeom prst="roundRect">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9E40C7E5-1828-45AE-9996-F275CA977747}"/>
                    </a:ext>
                  </a:extLst>
                </p:cNvPr>
                <p:cNvSpPr txBox="1"/>
                <p:nvPr/>
              </p:nvSpPr>
              <p:spPr>
                <a:xfrm>
                  <a:off x="1869948" y="1607820"/>
                  <a:ext cx="990600" cy="707886"/>
                </a:xfrm>
                <a:prstGeom prst="rect">
                  <a:avLst/>
                </a:prstGeom>
                <a:solidFill>
                  <a:schemeClr val="accent6">
                    <a:lumMod val="75000"/>
                  </a:schemeClr>
                </a:solidFill>
              </p:spPr>
              <p:txBody>
                <a:bodyPr wrap="square" rtlCol="0">
                  <a:spAutoFit/>
                </a:bodyPr>
                <a:lstStyle/>
                <a:p>
                  <a:pPr algn="ctr"/>
                  <a:r>
                    <a:rPr lang="en-GB" sz="4000" b="1">
                      <a:solidFill>
                        <a:schemeClr val="bg1"/>
                      </a:solidFill>
                    </a:rPr>
                    <a:t>3</a:t>
                  </a:r>
                </a:p>
              </p:txBody>
            </p:sp>
          </p:grpSp>
        </p:grpSp>
        <p:sp>
          <p:nvSpPr>
            <p:cNvPr id="9" name="TextBox 8"/>
            <p:cNvSpPr txBox="1"/>
            <p:nvPr/>
          </p:nvSpPr>
          <p:spPr>
            <a:xfrm>
              <a:off x="8226231" y="3134280"/>
              <a:ext cx="3600062" cy="3139321"/>
            </a:xfrm>
            <a:prstGeom prst="rect">
              <a:avLst/>
            </a:prstGeom>
            <a:noFill/>
          </p:spPr>
          <p:txBody>
            <a:bodyPr wrap="square" lIns="91440" tIns="45720" rIns="91440" bIns="45720" rtlCol="0" anchor="t">
              <a:spAutoFit/>
            </a:bodyPr>
            <a:lstStyle/>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a:ea typeface="Arial" charset="0"/>
                  <a:cs typeface="Arial"/>
                </a:rPr>
                <a:t>Accreditation of the Derbyshire ARCP process. </a:t>
              </a:r>
            </a:p>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a:ea typeface="Arial" charset="0"/>
                  <a:cs typeface="Arial"/>
                </a:rPr>
                <a:t>Evaluation of the standards for supervision and supervisors</a:t>
              </a:r>
            </a:p>
            <a:p>
              <a:pPr marL="342900" indent="-342900">
                <a:buClr>
                  <a:schemeClr val="accent6">
                    <a:lumMod val="50000"/>
                  </a:schemeClr>
                </a:buClr>
                <a:buSzPct val="112000"/>
                <a:buFont typeface="Wingdings" panose="05000000000000000000" pitchFamily="2" charset="2"/>
                <a:buChar char="Ø"/>
              </a:pPr>
              <a:r>
                <a:rPr lang="en-US" dirty="0">
                  <a:solidFill>
                    <a:schemeClr val="accent6">
                      <a:lumMod val="50000"/>
                    </a:schemeClr>
                  </a:solidFill>
                  <a:latin typeface="Arial"/>
                  <a:ea typeface="Arial" charset="0"/>
                  <a:cs typeface="Arial"/>
                </a:rPr>
                <a:t>Evaluation of any new support roles implemented as part of the strategy to ensure fit for purpose and providing value for money</a:t>
              </a:r>
              <a:r>
                <a:rPr lang="en-US" dirty="0">
                  <a:latin typeface="Arial"/>
                  <a:ea typeface="Arial" charset="0"/>
                  <a:cs typeface="Arial"/>
                </a:rPr>
                <a:t>.</a:t>
              </a:r>
            </a:p>
            <a:p>
              <a:pPr marL="342900" indent="-342900">
                <a:buClr>
                  <a:srgbClr val="B52173"/>
                </a:buClr>
                <a:buSzPct val="112000"/>
                <a:buFont typeface="Wingdings" panose="05000000000000000000" pitchFamily="2" charset="2"/>
                <a:buChar char="Ø"/>
              </a:pPr>
              <a:endParaRPr lang="en-US" dirty="0">
                <a:latin typeface="Arial"/>
                <a:ea typeface="Arial" charset="0"/>
                <a:cs typeface="Arial" charset="0"/>
              </a:endParaRPr>
            </a:p>
          </p:txBody>
        </p:sp>
      </p:grpSp>
      <p:sp>
        <p:nvSpPr>
          <p:cNvPr id="2" name="TextBox 1">
            <a:extLst>
              <a:ext uri="{FF2B5EF4-FFF2-40B4-BE49-F238E27FC236}">
                <a16:creationId xmlns:a16="http://schemas.microsoft.com/office/drawing/2014/main" id="{462E8AA7-2C62-47CF-B0DF-5A53ECEDFB09}"/>
              </a:ext>
            </a:extLst>
          </p:cNvPr>
          <p:cNvSpPr txBox="1"/>
          <p:nvPr/>
        </p:nvSpPr>
        <p:spPr>
          <a:xfrm>
            <a:off x="804756" y="2350730"/>
            <a:ext cx="2750820" cy="707886"/>
          </a:xfrm>
          <a:prstGeom prst="rect">
            <a:avLst/>
          </a:prstGeom>
          <a:noFill/>
        </p:spPr>
        <p:txBody>
          <a:bodyPr wrap="square" rtlCol="0">
            <a:spAutoFit/>
          </a:bodyPr>
          <a:lstStyle/>
          <a:p>
            <a:pPr algn="ctr"/>
            <a:r>
              <a:rPr lang="en-GB" sz="4000" b="1" dirty="0">
                <a:solidFill>
                  <a:schemeClr val="accent6">
                    <a:lumMod val="75000"/>
                  </a:schemeClr>
                </a:solidFill>
              </a:rPr>
              <a:t>Year 1</a:t>
            </a:r>
          </a:p>
        </p:txBody>
      </p:sp>
      <p:sp>
        <p:nvSpPr>
          <p:cNvPr id="32" name="TextBox 31">
            <a:extLst>
              <a:ext uri="{FF2B5EF4-FFF2-40B4-BE49-F238E27FC236}">
                <a16:creationId xmlns:a16="http://schemas.microsoft.com/office/drawing/2014/main" id="{BB0DF709-1C7D-4F6E-9684-B05873F6320D}"/>
              </a:ext>
            </a:extLst>
          </p:cNvPr>
          <p:cNvSpPr txBox="1"/>
          <p:nvPr/>
        </p:nvSpPr>
        <p:spPr>
          <a:xfrm>
            <a:off x="4706576" y="2350730"/>
            <a:ext cx="2750820" cy="707886"/>
          </a:xfrm>
          <a:prstGeom prst="rect">
            <a:avLst/>
          </a:prstGeom>
          <a:noFill/>
        </p:spPr>
        <p:txBody>
          <a:bodyPr wrap="square" rtlCol="0">
            <a:spAutoFit/>
          </a:bodyPr>
          <a:lstStyle/>
          <a:p>
            <a:pPr algn="ctr"/>
            <a:r>
              <a:rPr lang="en-GB" sz="4000" b="1">
                <a:solidFill>
                  <a:schemeClr val="accent6">
                    <a:lumMod val="75000"/>
                  </a:schemeClr>
                </a:solidFill>
              </a:rPr>
              <a:t>Year 2</a:t>
            </a:r>
          </a:p>
        </p:txBody>
      </p:sp>
      <p:sp>
        <p:nvSpPr>
          <p:cNvPr id="33" name="TextBox 32">
            <a:extLst>
              <a:ext uri="{FF2B5EF4-FFF2-40B4-BE49-F238E27FC236}">
                <a16:creationId xmlns:a16="http://schemas.microsoft.com/office/drawing/2014/main" id="{69ED3608-6095-4816-A4B2-115BDFDAB8DB}"/>
              </a:ext>
            </a:extLst>
          </p:cNvPr>
          <p:cNvSpPr txBox="1"/>
          <p:nvPr/>
        </p:nvSpPr>
        <p:spPr>
          <a:xfrm>
            <a:off x="8622472" y="2350730"/>
            <a:ext cx="2750820" cy="707886"/>
          </a:xfrm>
          <a:prstGeom prst="rect">
            <a:avLst/>
          </a:prstGeom>
          <a:noFill/>
        </p:spPr>
        <p:txBody>
          <a:bodyPr wrap="square" lIns="91440" tIns="45720" rIns="91440" bIns="45720" rtlCol="0" anchor="t">
            <a:spAutoFit/>
          </a:bodyPr>
          <a:lstStyle/>
          <a:p>
            <a:pPr algn="ctr"/>
            <a:r>
              <a:rPr lang="en-GB" sz="4000" b="1">
                <a:solidFill>
                  <a:schemeClr val="accent6">
                    <a:lumMod val="75000"/>
                  </a:schemeClr>
                </a:solidFill>
              </a:rPr>
              <a:t>Year 3</a:t>
            </a:r>
          </a:p>
        </p:txBody>
      </p:sp>
    </p:spTree>
    <p:extLst>
      <p:ext uri="{BB962C8B-B14F-4D97-AF65-F5344CB8AC3E}">
        <p14:creationId xmlns:p14="http://schemas.microsoft.com/office/powerpoint/2010/main" val="3916004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347" y="374650"/>
            <a:ext cx="969581" cy="403795"/>
          </a:xfrm>
          <a:prstGeom prst="rect">
            <a:avLst/>
          </a:prstGeom>
        </p:spPr>
      </p:pic>
      <p:sp>
        <p:nvSpPr>
          <p:cNvPr id="6" name="TextBox 5"/>
          <p:cNvSpPr txBox="1"/>
          <p:nvPr/>
        </p:nvSpPr>
        <p:spPr>
          <a:xfrm>
            <a:off x="374226" y="290158"/>
            <a:ext cx="10327986" cy="861774"/>
          </a:xfrm>
          <a:prstGeom prst="rect">
            <a:avLst/>
          </a:prstGeom>
          <a:noFill/>
          <a:ln>
            <a:noFill/>
          </a:ln>
        </p:spPr>
        <p:txBody>
          <a:bodyPr wrap="square" rtlCol="0">
            <a:spAutoFit/>
          </a:bodyPr>
          <a:lstStyle/>
          <a:p>
            <a:r>
              <a:rPr lang="en-GB" i="1" dirty="0">
                <a:solidFill>
                  <a:schemeClr val="accent2"/>
                </a:solidFill>
                <a:ea typeface="Arial" charset="0"/>
              </a:rPr>
              <a:t>Improve Career Development</a:t>
            </a:r>
          </a:p>
          <a:p>
            <a:r>
              <a:rPr lang="en-GB" sz="3200" dirty="0">
                <a:solidFill>
                  <a:schemeClr val="accent2"/>
                </a:solidFill>
                <a:latin typeface="Arial" charset="0"/>
                <a:ea typeface="Arial" charset="0"/>
                <a:cs typeface="Arial" charset="0"/>
              </a:rPr>
              <a:t>Three Year Plan</a:t>
            </a:r>
          </a:p>
        </p:txBody>
      </p:sp>
      <p:grpSp>
        <p:nvGrpSpPr>
          <p:cNvPr id="4" name="Group 3">
            <a:extLst>
              <a:ext uri="{FF2B5EF4-FFF2-40B4-BE49-F238E27FC236}">
                <a16:creationId xmlns:a16="http://schemas.microsoft.com/office/drawing/2014/main" id="{ED68C2C2-3E4A-4592-865C-EFACD57692B6}"/>
              </a:ext>
            </a:extLst>
          </p:cNvPr>
          <p:cNvGrpSpPr/>
          <p:nvPr/>
        </p:nvGrpSpPr>
        <p:grpSpPr>
          <a:xfrm>
            <a:off x="374226" y="1173480"/>
            <a:ext cx="3611880" cy="5196840"/>
            <a:chOff x="598170" y="1173480"/>
            <a:chExt cx="3611880" cy="5196840"/>
          </a:xfrm>
        </p:grpSpPr>
        <p:grpSp>
          <p:nvGrpSpPr>
            <p:cNvPr id="11" name="Group 10">
              <a:extLst>
                <a:ext uri="{FF2B5EF4-FFF2-40B4-BE49-F238E27FC236}">
                  <a16:creationId xmlns:a16="http://schemas.microsoft.com/office/drawing/2014/main" id="{1FCB2ADA-5213-480F-AF92-5BE7B429C420}"/>
                </a:ext>
              </a:extLst>
            </p:cNvPr>
            <p:cNvGrpSpPr/>
            <p:nvPr/>
          </p:nvGrpSpPr>
          <p:grpSpPr>
            <a:xfrm>
              <a:off x="598170" y="1173480"/>
              <a:ext cx="3611880" cy="5196840"/>
              <a:chOff x="598170" y="1173480"/>
              <a:chExt cx="3611880" cy="5196840"/>
            </a:xfrm>
          </p:grpSpPr>
          <p:sp>
            <p:nvSpPr>
              <p:cNvPr id="12" name="Rectangle: Rounded Corners 11">
                <a:extLst>
                  <a:ext uri="{FF2B5EF4-FFF2-40B4-BE49-F238E27FC236}">
                    <a16:creationId xmlns:a16="http://schemas.microsoft.com/office/drawing/2014/main" id="{53E86F62-93F6-4E91-BCC4-CB5CAC0DA5E0}"/>
                  </a:ext>
                </a:extLst>
              </p:cNvPr>
              <p:cNvSpPr/>
              <p:nvPr/>
            </p:nvSpPr>
            <p:spPr>
              <a:xfrm>
                <a:off x="598170" y="1874520"/>
                <a:ext cx="3611880" cy="4495800"/>
              </a:xfrm>
              <a:prstGeom prst="roundRect">
                <a:avLst>
                  <a:gd name="adj" fmla="val 2743"/>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lumMod val="40000"/>
                      <a:lumOff val="60000"/>
                    </a:schemeClr>
                  </a:solidFill>
                </a:endParaRPr>
              </a:p>
            </p:txBody>
          </p:sp>
          <p:grpSp>
            <p:nvGrpSpPr>
              <p:cNvPr id="13" name="Group 12">
                <a:extLst>
                  <a:ext uri="{FF2B5EF4-FFF2-40B4-BE49-F238E27FC236}">
                    <a16:creationId xmlns:a16="http://schemas.microsoft.com/office/drawing/2014/main" id="{253082DB-C6CD-4F75-9DF4-3A3769219E23}"/>
                  </a:ext>
                </a:extLst>
              </p:cNvPr>
              <p:cNvGrpSpPr/>
              <p:nvPr/>
            </p:nvGrpSpPr>
            <p:grpSpPr>
              <a:xfrm>
                <a:off x="1728978" y="1173480"/>
                <a:ext cx="1272540" cy="1280160"/>
                <a:chOff x="1728978" y="1173480"/>
                <a:chExt cx="1272540" cy="1280160"/>
              </a:xfrm>
            </p:grpSpPr>
            <p:sp>
              <p:nvSpPr>
                <p:cNvPr id="14" name="Rectangle: Rounded Corners 13">
                  <a:extLst>
                    <a:ext uri="{FF2B5EF4-FFF2-40B4-BE49-F238E27FC236}">
                      <a16:creationId xmlns:a16="http://schemas.microsoft.com/office/drawing/2014/main" id="{C6679935-140B-40D2-BF4E-C90BE87129FD}"/>
                    </a:ext>
                  </a:extLst>
                </p:cNvPr>
                <p:cNvSpPr/>
                <p:nvPr/>
              </p:nvSpPr>
              <p:spPr>
                <a:xfrm>
                  <a:off x="1728978" y="1318260"/>
                  <a:ext cx="1272540" cy="1135380"/>
                </a:xfrm>
                <a:prstGeom prst="roundRect">
                  <a:avLst>
                    <a:gd name="adj" fmla="val 10627"/>
                  </a:avLst>
                </a:prstGeom>
                <a:solidFill>
                  <a:schemeClr val="accent2">
                    <a:lumMod val="60000"/>
                    <a:lumOff val="4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8E119DBF-9406-4456-A5C8-E9F5D9432A87}"/>
                    </a:ext>
                  </a:extLst>
                </p:cNvPr>
                <p:cNvSpPr/>
                <p:nvPr/>
              </p:nvSpPr>
              <p:spPr>
                <a:xfrm>
                  <a:off x="2590800" y="1173480"/>
                  <a:ext cx="163830" cy="391244"/>
                </a:xfrm>
                <a:prstGeom prst="roundRect">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D3352E70-91CB-49ED-A849-EB04784C61A5}"/>
                    </a:ext>
                  </a:extLst>
                </p:cNvPr>
                <p:cNvSpPr/>
                <p:nvPr/>
              </p:nvSpPr>
              <p:spPr>
                <a:xfrm>
                  <a:off x="1996059" y="1173480"/>
                  <a:ext cx="163830" cy="391244"/>
                </a:xfrm>
                <a:prstGeom prst="roundRect">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0B6D515C-C0E8-46AD-9E76-89BC88ED6A29}"/>
                    </a:ext>
                  </a:extLst>
                </p:cNvPr>
                <p:cNvSpPr txBox="1"/>
                <p:nvPr/>
              </p:nvSpPr>
              <p:spPr>
                <a:xfrm>
                  <a:off x="1869948" y="1607820"/>
                  <a:ext cx="990600" cy="707886"/>
                </a:xfrm>
                <a:prstGeom prst="rect">
                  <a:avLst/>
                </a:prstGeom>
                <a:solidFill>
                  <a:schemeClr val="accent2">
                    <a:lumMod val="75000"/>
                  </a:schemeClr>
                </a:solidFill>
              </p:spPr>
              <p:txBody>
                <a:bodyPr wrap="square" rtlCol="0">
                  <a:spAutoFit/>
                </a:bodyPr>
                <a:lstStyle/>
                <a:p>
                  <a:pPr algn="ctr"/>
                  <a:r>
                    <a:rPr lang="en-GB" sz="4000" b="1" dirty="0">
                      <a:solidFill>
                        <a:schemeClr val="bg1"/>
                      </a:solidFill>
                    </a:rPr>
                    <a:t>1</a:t>
                  </a:r>
                </a:p>
              </p:txBody>
            </p:sp>
          </p:grpSp>
        </p:grpSp>
        <p:sp>
          <p:nvSpPr>
            <p:cNvPr id="7" name="TextBox 6"/>
            <p:cNvSpPr txBox="1"/>
            <p:nvPr/>
          </p:nvSpPr>
          <p:spPr>
            <a:xfrm>
              <a:off x="598170" y="3116373"/>
              <a:ext cx="3611880" cy="2862322"/>
            </a:xfrm>
            <a:prstGeom prst="rect">
              <a:avLst/>
            </a:prstGeom>
            <a:noFill/>
          </p:spPr>
          <p:txBody>
            <a:bodyPr wrap="square" rtlCol="0">
              <a:spAutoFit/>
            </a:bodyPr>
            <a:lstStyle/>
            <a:p>
              <a:pPr marL="285750" indent="-285750">
                <a:buFont typeface="Wingdings" panose="05000000000000000000" pitchFamily="2" charset="2"/>
                <a:buChar char="Ø"/>
              </a:pPr>
              <a:r>
                <a:rPr lang="en-US" sz="2000" dirty="0">
                  <a:solidFill>
                    <a:schemeClr val="accent2">
                      <a:lumMod val="50000"/>
                    </a:schemeClr>
                  </a:solidFill>
                  <a:latin typeface="Arial" charset="0"/>
                  <a:ea typeface="Arial" charset="0"/>
                  <a:cs typeface="Arial" charset="0"/>
                </a:rPr>
                <a:t>Scope existing rotational opportunities</a:t>
              </a:r>
            </a:p>
            <a:p>
              <a:pPr marL="285750" indent="-285750">
                <a:buFont typeface="Wingdings" panose="05000000000000000000" pitchFamily="2" charset="2"/>
                <a:buChar char="Ø"/>
              </a:pPr>
              <a:r>
                <a:rPr lang="en-US" sz="2000" dirty="0">
                  <a:solidFill>
                    <a:schemeClr val="accent2">
                      <a:lumMod val="50000"/>
                    </a:schemeClr>
                  </a:solidFill>
                  <a:latin typeface="Arial" charset="0"/>
                  <a:ea typeface="Arial" charset="0"/>
                  <a:cs typeface="Arial" charset="0"/>
                </a:rPr>
                <a:t>Establish standards for annual appraisal and job planning for Derbyshire ACPs</a:t>
              </a:r>
            </a:p>
            <a:p>
              <a:pPr marL="285750" indent="-285750">
                <a:buFont typeface="Wingdings" panose="05000000000000000000" pitchFamily="2" charset="2"/>
                <a:buChar char="Ø"/>
              </a:pPr>
              <a:r>
                <a:rPr lang="en-US" sz="2000" dirty="0">
                  <a:solidFill>
                    <a:schemeClr val="accent2">
                      <a:lumMod val="50000"/>
                    </a:schemeClr>
                  </a:solidFill>
                  <a:latin typeface="Arial" charset="0"/>
                  <a:ea typeface="Arial" charset="0"/>
                  <a:cs typeface="Arial" charset="0"/>
                </a:rPr>
                <a:t>Create development framework standards for qualified ACPs</a:t>
              </a:r>
            </a:p>
          </p:txBody>
        </p:sp>
      </p:grpSp>
      <p:grpSp>
        <p:nvGrpSpPr>
          <p:cNvPr id="10" name="Group 9">
            <a:extLst>
              <a:ext uri="{FF2B5EF4-FFF2-40B4-BE49-F238E27FC236}">
                <a16:creationId xmlns:a16="http://schemas.microsoft.com/office/drawing/2014/main" id="{10FE624C-99D7-4246-95DE-1FA4124930FB}"/>
              </a:ext>
            </a:extLst>
          </p:cNvPr>
          <p:cNvGrpSpPr/>
          <p:nvPr/>
        </p:nvGrpSpPr>
        <p:grpSpPr>
          <a:xfrm>
            <a:off x="4276046" y="1173480"/>
            <a:ext cx="3611880" cy="5196840"/>
            <a:chOff x="4501235" y="1173480"/>
            <a:chExt cx="3611880" cy="5196840"/>
          </a:xfrm>
        </p:grpSpPr>
        <p:grpSp>
          <p:nvGrpSpPr>
            <p:cNvPr id="18" name="Group 17">
              <a:extLst>
                <a:ext uri="{FF2B5EF4-FFF2-40B4-BE49-F238E27FC236}">
                  <a16:creationId xmlns:a16="http://schemas.microsoft.com/office/drawing/2014/main" id="{511CA904-E0D6-44DF-9CB7-13DF6C4E09F4}"/>
                </a:ext>
              </a:extLst>
            </p:cNvPr>
            <p:cNvGrpSpPr/>
            <p:nvPr/>
          </p:nvGrpSpPr>
          <p:grpSpPr>
            <a:xfrm>
              <a:off x="4501235" y="1173480"/>
              <a:ext cx="3611880" cy="5196840"/>
              <a:chOff x="598170" y="1173480"/>
              <a:chExt cx="3611880" cy="5196840"/>
            </a:xfrm>
          </p:grpSpPr>
          <p:sp>
            <p:nvSpPr>
              <p:cNvPr id="19" name="Rectangle: Rounded Corners 18">
                <a:extLst>
                  <a:ext uri="{FF2B5EF4-FFF2-40B4-BE49-F238E27FC236}">
                    <a16:creationId xmlns:a16="http://schemas.microsoft.com/office/drawing/2014/main" id="{FC6AA4E4-0918-4119-A37F-22C6FAA753C3}"/>
                  </a:ext>
                </a:extLst>
              </p:cNvPr>
              <p:cNvSpPr/>
              <p:nvPr/>
            </p:nvSpPr>
            <p:spPr>
              <a:xfrm>
                <a:off x="598170" y="1874520"/>
                <a:ext cx="3611880" cy="4495800"/>
              </a:xfrm>
              <a:prstGeom prst="roundRect">
                <a:avLst>
                  <a:gd name="adj" fmla="val 2743"/>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0" name="Group 19">
                <a:extLst>
                  <a:ext uri="{FF2B5EF4-FFF2-40B4-BE49-F238E27FC236}">
                    <a16:creationId xmlns:a16="http://schemas.microsoft.com/office/drawing/2014/main" id="{FCE20E83-4FF0-4222-B6B2-6E5F138BAF7C}"/>
                  </a:ext>
                </a:extLst>
              </p:cNvPr>
              <p:cNvGrpSpPr/>
              <p:nvPr/>
            </p:nvGrpSpPr>
            <p:grpSpPr>
              <a:xfrm>
                <a:off x="1728978" y="1173480"/>
                <a:ext cx="1272540" cy="1280160"/>
                <a:chOff x="1728978" y="1173480"/>
                <a:chExt cx="1272540" cy="1280160"/>
              </a:xfrm>
            </p:grpSpPr>
            <p:sp>
              <p:nvSpPr>
                <p:cNvPr id="21" name="Rectangle: Rounded Corners 20">
                  <a:extLst>
                    <a:ext uri="{FF2B5EF4-FFF2-40B4-BE49-F238E27FC236}">
                      <a16:creationId xmlns:a16="http://schemas.microsoft.com/office/drawing/2014/main" id="{AC25D47F-40C7-42AB-AAA1-0F5EDB5C68D3}"/>
                    </a:ext>
                  </a:extLst>
                </p:cNvPr>
                <p:cNvSpPr/>
                <p:nvPr/>
              </p:nvSpPr>
              <p:spPr>
                <a:xfrm>
                  <a:off x="1728978" y="1318260"/>
                  <a:ext cx="1272540" cy="1135380"/>
                </a:xfrm>
                <a:prstGeom prst="roundRect">
                  <a:avLst>
                    <a:gd name="adj" fmla="val 10627"/>
                  </a:avLst>
                </a:prstGeom>
                <a:solidFill>
                  <a:schemeClr val="accent2">
                    <a:lumMod val="60000"/>
                    <a:lumOff val="4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5443B574-C774-4513-BFF9-23C940C2D818}"/>
                    </a:ext>
                  </a:extLst>
                </p:cNvPr>
                <p:cNvSpPr/>
                <p:nvPr/>
              </p:nvSpPr>
              <p:spPr>
                <a:xfrm>
                  <a:off x="2590800" y="1173480"/>
                  <a:ext cx="163830" cy="391244"/>
                </a:xfrm>
                <a:prstGeom prst="roundRect">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B329D1F7-63E0-4384-9B10-200ADA5ACED2}"/>
                    </a:ext>
                  </a:extLst>
                </p:cNvPr>
                <p:cNvSpPr/>
                <p:nvPr/>
              </p:nvSpPr>
              <p:spPr>
                <a:xfrm>
                  <a:off x="1996059" y="1173480"/>
                  <a:ext cx="163830" cy="391244"/>
                </a:xfrm>
                <a:prstGeom prst="roundRect">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084C9E0-F66F-47CE-831E-FAADA87E9772}"/>
                    </a:ext>
                  </a:extLst>
                </p:cNvPr>
                <p:cNvSpPr txBox="1"/>
                <p:nvPr/>
              </p:nvSpPr>
              <p:spPr>
                <a:xfrm>
                  <a:off x="1869948" y="1607820"/>
                  <a:ext cx="990600" cy="707886"/>
                </a:xfrm>
                <a:prstGeom prst="rect">
                  <a:avLst/>
                </a:prstGeom>
                <a:solidFill>
                  <a:schemeClr val="accent2">
                    <a:lumMod val="75000"/>
                  </a:schemeClr>
                </a:solidFill>
              </p:spPr>
              <p:txBody>
                <a:bodyPr wrap="square" rtlCol="0">
                  <a:spAutoFit/>
                </a:bodyPr>
                <a:lstStyle/>
                <a:p>
                  <a:pPr algn="ctr"/>
                  <a:r>
                    <a:rPr lang="en-GB" sz="4000" b="1" dirty="0">
                      <a:solidFill>
                        <a:schemeClr val="bg1"/>
                      </a:solidFill>
                    </a:rPr>
                    <a:t>2</a:t>
                  </a:r>
                </a:p>
              </p:txBody>
            </p:sp>
          </p:grpSp>
        </p:grpSp>
        <p:sp>
          <p:nvSpPr>
            <p:cNvPr id="8" name="TextBox 7"/>
            <p:cNvSpPr txBox="1"/>
            <p:nvPr/>
          </p:nvSpPr>
          <p:spPr>
            <a:xfrm>
              <a:off x="4537832" y="3116373"/>
              <a:ext cx="3505155" cy="2554545"/>
            </a:xfrm>
            <a:prstGeom prst="rect">
              <a:avLst/>
            </a:prstGeom>
            <a:noFill/>
          </p:spPr>
          <p:txBody>
            <a:bodyPr wrap="square" rtlCol="0">
              <a:spAutoFit/>
            </a:bodyPr>
            <a:lstStyle/>
            <a:p>
              <a:pPr marL="342900" indent="-342900">
                <a:buClr>
                  <a:schemeClr val="accent2">
                    <a:lumMod val="50000"/>
                  </a:schemeClr>
                </a:buClr>
                <a:buSzPct val="112000"/>
                <a:buFont typeface="Wingdings" panose="05000000000000000000" pitchFamily="2" charset="2"/>
                <a:buChar char="Ø"/>
              </a:pPr>
              <a:r>
                <a:rPr lang="en-GB" sz="2000" dirty="0">
                  <a:solidFill>
                    <a:schemeClr val="accent2">
                      <a:lumMod val="50000"/>
                    </a:schemeClr>
                  </a:solidFill>
                  <a:latin typeface="Arial" charset="0"/>
                  <a:ea typeface="Arial" charset="0"/>
                  <a:cs typeface="Arial" charset="0"/>
                </a:rPr>
                <a:t>Write business plan for ACP fellowships</a:t>
              </a:r>
            </a:p>
            <a:p>
              <a:pPr marL="342900" indent="-342900">
                <a:buClr>
                  <a:schemeClr val="accent2">
                    <a:lumMod val="50000"/>
                  </a:schemeClr>
                </a:buClr>
                <a:buSzPct val="112000"/>
                <a:buFont typeface="Wingdings" panose="05000000000000000000" pitchFamily="2" charset="2"/>
                <a:buChar char="Ø"/>
              </a:pPr>
              <a:r>
                <a:rPr lang="en-GB" sz="2000" dirty="0">
                  <a:solidFill>
                    <a:schemeClr val="accent2">
                      <a:lumMod val="50000"/>
                    </a:schemeClr>
                  </a:solidFill>
                  <a:latin typeface="Arial" charset="0"/>
                  <a:ea typeface="Arial" charset="0"/>
                  <a:cs typeface="Arial" charset="0"/>
                </a:rPr>
                <a:t>Launch revised appraisal process and job plans for all ACPs</a:t>
              </a:r>
            </a:p>
            <a:p>
              <a:pPr marL="342900" indent="-342900">
                <a:buClr>
                  <a:schemeClr val="accent2">
                    <a:lumMod val="50000"/>
                  </a:schemeClr>
                </a:buClr>
                <a:buSzPct val="112000"/>
                <a:buFont typeface="Wingdings" panose="05000000000000000000" pitchFamily="2" charset="2"/>
                <a:buChar char="Ø"/>
              </a:pPr>
              <a:r>
                <a:rPr lang="en-GB" sz="2000" dirty="0">
                  <a:solidFill>
                    <a:schemeClr val="accent2">
                      <a:lumMod val="50000"/>
                    </a:schemeClr>
                  </a:solidFill>
                  <a:latin typeface="Arial" charset="0"/>
                  <a:ea typeface="Arial" charset="0"/>
                  <a:cs typeface="Arial" charset="0"/>
                </a:rPr>
                <a:t>Develop business case for cross-organisational rotational ACP posts</a:t>
              </a:r>
            </a:p>
          </p:txBody>
        </p:sp>
      </p:grpSp>
      <p:grpSp>
        <p:nvGrpSpPr>
          <p:cNvPr id="34" name="Group 33">
            <a:extLst>
              <a:ext uri="{FF2B5EF4-FFF2-40B4-BE49-F238E27FC236}">
                <a16:creationId xmlns:a16="http://schemas.microsoft.com/office/drawing/2014/main" id="{4BE466E7-B277-43EF-BE2D-39BA2513EF0B}"/>
              </a:ext>
            </a:extLst>
          </p:cNvPr>
          <p:cNvGrpSpPr/>
          <p:nvPr/>
        </p:nvGrpSpPr>
        <p:grpSpPr>
          <a:xfrm>
            <a:off x="8177866" y="1173480"/>
            <a:ext cx="3640033" cy="5196840"/>
            <a:chOff x="8177866" y="1173480"/>
            <a:chExt cx="3640033" cy="5196840"/>
          </a:xfrm>
        </p:grpSpPr>
        <p:grpSp>
          <p:nvGrpSpPr>
            <p:cNvPr id="25" name="Group 24">
              <a:extLst>
                <a:ext uri="{FF2B5EF4-FFF2-40B4-BE49-F238E27FC236}">
                  <a16:creationId xmlns:a16="http://schemas.microsoft.com/office/drawing/2014/main" id="{869048B7-2E3B-4395-BA72-DBBA73C78F0A}"/>
                </a:ext>
              </a:extLst>
            </p:cNvPr>
            <p:cNvGrpSpPr/>
            <p:nvPr/>
          </p:nvGrpSpPr>
          <p:grpSpPr>
            <a:xfrm>
              <a:off x="8206019" y="1173480"/>
              <a:ext cx="3611880" cy="5196840"/>
              <a:chOff x="598170" y="1173480"/>
              <a:chExt cx="3611880" cy="5196840"/>
            </a:xfrm>
          </p:grpSpPr>
          <p:sp>
            <p:nvSpPr>
              <p:cNvPr id="26" name="Rectangle: Rounded Corners 25">
                <a:extLst>
                  <a:ext uri="{FF2B5EF4-FFF2-40B4-BE49-F238E27FC236}">
                    <a16:creationId xmlns:a16="http://schemas.microsoft.com/office/drawing/2014/main" id="{A599BCF8-1413-413D-BBFE-C58E5CCC1F67}"/>
                  </a:ext>
                </a:extLst>
              </p:cNvPr>
              <p:cNvSpPr/>
              <p:nvPr/>
            </p:nvSpPr>
            <p:spPr>
              <a:xfrm>
                <a:off x="598170" y="1874520"/>
                <a:ext cx="3611880" cy="4495800"/>
              </a:xfrm>
              <a:prstGeom prst="roundRect">
                <a:avLst>
                  <a:gd name="adj" fmla="val 2743"/>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FAFD85AB-BB74-41EB-B37C-CBFF9BB46773}"/>
                  </a:ext>
                </a:extLst>
              </p:cNvPr>
              <p:cNvGrpSpPr/>
              <p:nvPr/>
            </p:nvGrpSpPr>
            <p:grpSpPr>
              <a:xfrm>
                <a:off x="1728978" y="1173480"/>
                <a:ext cx="1272540" cy="1280160"/>
                <a:chOff x="1728978" y="1173480"/>
                <a:chExt cx="1272540" cy="1280160"/>
              </a:xfrm>
            </p:grpSpPr>
            <p:sp>
              <p:nvSpPr>
                <p:cNvPr id="28" name="Rectangle: Rounded Corners 27">
                  <a:extLst>
                    <a:ext uri="{FF2B5EF4-FFF2-40B4-BE49-F238E27FC236}">
                      <a16:creationId xmlns:a16="http://schemas.microsoft.com/office/drawing/2014/main" id="{76622585-C768-44D8-A4FF-4BF6C71A4504}"/>
                    </a:ext>
                  </a:extLst>
                </p:cNvPr>
                <p:cNvSpPr/>
                <p:nvPr/>
              </p:nvSpPr>
              <p:spPr>
                <a:xfrm>
                  <a:off x="1728978" y="1318260"/>
                  <a:ext cx="1272540" cy="1135380"/>
                </a:xfrm>
                <a:prstGeom prst="roundRect">
                  <a:avLst>
                    <a:gd name="adj" fmla="val 10627"/>
                  </a:avLst>
                </a:prstGeom>
                <a:solidFill>
                  <a:schemeClr val="accent2">
                    <a:lumMod val="60000"/>
                    <a:lumOff val="4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Rounded Corners 28">
                  <a:extLst>
                    <a:ext uri="{FF2B5EF4-FFF2-40B4-BE49-F238E27FC236}">
                      <a16:creationId xmlns:a16="http://schemas.microsoft.com/office/drawing/2014/main" id="{E65793DB-22C9-4225-8E86-05D530CFA193}"/>
                    </a:ext>
                  </a:extLst>
                </p:cNvPr>
                <p:cNvSpPr/>
                <p:nvPr/>
              </p:nvSpPr>
              <p:spPr>
                <a:xfrm>
                  <a:off x="2590800" y="1173480"/>
                  <a:ext cx="163830" cy="391244"/>
                </a:xfrm>
                <a:prstGeom prst="roundRect">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EAFE0D5B-D6F4-4DEA-B9DC-BF6FF910333A}"/>
                    </a:ext>
                  </a:extLst>
                </p:cNvPr>
                <p:cNvSpPr/>
                <p:nvPr/>
              </p:nvSpPr>
              <p:spPr>
                <a:xfrm>
                  <a:off x="1996059" y="1173480"/>
                  <a:ext cx="163830" cy="391244"/>
                </a:xfrm>
                <a:prstGeom prst="roundRect">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9E40C7E5-1828-45AE-9996-F275CA977747}"/>
                    </a:ext>
                  </a:extLst>
                </p:cNvPr>
                <p:cNvSpPr txBox="1"/>
                <p:nvPr/>
              </p:nvSpPr>
              <p:spPr>
                <a:xfrm>
                  <a:off x="1869948" y="1607820"/>
                  <a:ext cx="990600" cy="707886"/>
                </a:xfrm>
                <a:prstGeom prst="rect">
                  <a:avLst/>
                </a:prstGeom>
                <a:solidFill>
                  <a:schemeClr val="accent2">
                    <a:lumMod val="75000"/>
                  </a:schemeClr>
                </a:solidFill>
              </p:spPr>
              <p:txBody>
                <a:bodyPr wrap="square" rtlCol="0">
                  <a:spAutoFit/>
                </a:bodyPr>
                <a:lstStyle/>
                <a:p>
                  <a:pPr algn="ctr"/>
                  <a:r>
                    <a:rPr lang="en-GB" sz="4000" b="1" dirty="0">
                      <a:solidFill>
                        <a:schemeClr val="bg1"/>
                      </a:solidFill>
                    </a:rPr>
                    <a:t>3</a:t>
                  </a:r>
                </a:p>
              </p:txBody>
            </p:sp>
          </p:grpSp>
        </p:grpSp>
        <p:sp>
          <p:nvSpPr>
            <p:cNvPr id="9" name="TextBox 8"/>
            <p:cNvSpPr txBox="1"/>
            <p:nvPr/>
          </p:nvSpPr>
          <p:spPr>
            <a:xfrm>
              <a:off x="8177866" y="3116373"/>
              <a:ext cx="3600062" cy="1938992"/>
            </a:xfrm>
            <a:prstGeom prst="rect">
              <a:avLst/>
            </a:prstGeom>
            <a:noFill/>
          </p:spPr>
          <p:txBody>
            <a:bodyPr wrap="square" rtlCol="0">
              <a:spAutoFit/>
            </a:bodyPr>
            <a:lstStyle/>
            <a:p>
              <a:pPr marL="342900" indent="-342900">
                <a:buClr>
                  <a:schemeClr val="accent2">
                    <a:lumMod val="50000"/>
                  </a:schemeClr>
                </a:buClr>
                <a:buSzPct val="112000"/>
                <a:buFont typeface="Wingdings" panose="05000000000000000000" pitchFamily="2" charset="2"/>
                <a:buChar char="Ø"/>
              </a:pPr>
              <a:r>
                <a:rPr lang="en-US" sz="2000" dirty="0">
                  <a:solidFill>
                    <a:schemeClr val="accent2">
                      <a:lumMod val="50000"/>
                    </a:schemeClr>
                  </a:solidFill>
                  <a:latin typeface="Arial" charset="0"/>
                  <a:ea typeface="Arial" charset="0"/>
                  <a:cs typeface="Arial" charset="0"/>
                </a:rPr>
                <a:t>Recruit to cross-</a:t>
              </a:r>
              <a:r>
                <a:rPr lang="en-US" sz="2000" dirty="0" err="1">
                  <a:solidFill>
                    <a:schemeClr val="accent2">
                      <a:lumMod val="50000"/>
                    </a:schemeClr>
                  </a:solidFill>
                  <a:latin typeface="Arial" charset="0"/>
                  <a:ea typeface="Arial" charset="0"/>
                  <a:cs typeface="Arial" charset="0"/>
                </a:rPr>
                <a:t>organisational</a:t>
              </a:r>
              <a:r>
                <a:rPr lang="en-US" sz="2000" dirty="0">
                  <a:solidFill>
                    <a:schemeClr val="accent2">
                      <a:lumMod val="50000"/>
                    </a:schemeClr>
                  </a:solidFill>
                  <a:latin typeface="Arial" charset="0"/>
                  <a:ea typeface="Arial" charset="0"/>
                  <a:cs typeface="Arial" charset="0"/>
                </a:rPr>
                <a:t> ACP posts</a:t>
              </a:r>
            </a:p>
            <a:p>
              <a:pPr marL="342900" indent="-342900">
                <a:buClr>
                  <a:schemeClr val="accent2">
                    <a:lumMod val="50000"/>
                  </a:schemeClr>
                </a:buClr>
                <a:buSzPct val="112000"/>
                <a:buFont typeface="Wingdings" panose="05000000000000000000" pitchFamily="2" charset="2"/>
                <a:buChar char="Ø"/>
              </a:pPr>
              <a:r>
                <a:rPr lang="en-US" sz="2000" dirty="0">
                  <a:solidFill>
                    <a:schemeClr val="accent2">
                      <a:lumMod val="50000"/>
                    </a:schemeClr>
                  </a:solidFill>
                  <a:ea typeface="Arial" charset="0"/>
                </a:rPr>
                <a:t>Establish</a:t>
              </a:r>
              <a:r>
                <a:rPr lang="en-US" sz="2000" dirty="0">
                  <a:solidFill>
                    <a:schemeClr val="accent2">
                      <a:lumMod val="50000"/>
                    </a:schemeClr>
                  </a:solidFill>
                  <a:latin typeface="Arial" charset="0"/>
                  <a:ea typeface="Arial" charset="0"/>
                  <a:cs typeface="Arial" charset="0"/>
                </a:rPr>
                <a:t> ACP leadership / clinical academic roles</a:t>
              </a:r>
            </a:p>
            <a:p>
              <a:pPr marL="342900" indent="-342900">
                <a:buClr>
                  <a:schemeClr val="accent2">
                    <a:lumMod val="50000"/>
                  </a:schemeClr>
                </a:buClr>
                <a:buSzPct val="112000"/>
                <a:buFont typeface="Wingdings" panose="05000000000000000000" pitchFamily="2" charset="2"/>
                <a:buChar char="Ø"/>
              </a:pPr>
              <a:r>
                <a:rPr lang="en-US" sz="2000" dirty="0">
                  <a:solidFill>
                    <a:schemeClr val="accent2">
                      <a:lumMod val="50000"/>
                    </a:schemeClr>
                  </a:solidFill>
                  <a:latin typeface="Arial" charset="0"/>
                  <a:ea typeface="Arial" charset="0"/>
                  <a:cs typeface="Arial" charset="0"/>
                </a:rPr>
                <a:t>Evaluate appraisal and job planning process</a:t>
              </a:r>
            </a:p>
          </p:txBody>
        </p:sp>
      </p:grpSp>
      <p:sp>
        <p:nvSpPr>
          <p:cNvPr id="2" name="TextBox 1">
            <a:extLst>
              <a:ext uri="{FF2B5EF4-FFF2-40B4-BE49-F238E27FC236}">
                <a16:creationId xmlns:a16="http://schemas.microsoft.com/office/drawing/2014/main" id="{462E8AA7-2C62-47CF-B0DF-5A53ECEDFB09}"/>
              </a:ext>
            </a:extLst>
          </p:cNvPr>
          <p:cNvSpPr txBox="1"/>
          <p:nvPr/>
        </p:nvSpPr>
        <p:spPr>
          <a:xfrm>
            <a:off x="804756" y="2350730"/>
            <a:ext cx="2750820" cy="707886"/>
          </a:xfrm>
          <a:prstGeom prst="rect">
            <a:avLst/>
          </a:prstGeom>
          <a:noFill/>
        </p:spPr>
        <p:txBody>
          <a:bodyPr wrap="square" rtlCol="0">
            <a:spAutoFit/>
          </a:bodyPr>
          <a:lstStyle/>
          <a:p>
            <a:pPr algn="ctr"/>
            <a:r>
              <a:rPr lang="en-GB" sz="4000" b="1" dirty="0">
                <a:solidFill>
                  <a:schemeClr val="accent2">
                    <a:lumMod val="75000"/>
                  </a:schemeClr>
                </a:solidFill>
              </a:rPr>
              <a:t>Year 1</a:t>
            </a:r>
          </a:p>
        </p:txBody>
      </p:sp>
      <p:sp>
        <p:nvSpPr>
          <p:cNvPr id="32" name="TextBox 31">
            <a:extLst>
              <a:ext uri="{FF2B5EF4-FFF2-40B4-BE49-F238E27FC236}">
                <a16:creationId xmlns:a16="http://schemas.microsoft.com/office/drawing/2014/main" id="{BB0DF709-1C7D-4F6E-9684-B05873F6320D}"/>
              </a:ext>
            </a:extLst>
          </p:cNvPr>
          <p:cNvSpPr txBox="1"/>
          <p:nvPr/>
        </p:nvSpPr>
        <p:spPr>
          <a:xfrm>
            <a:off x="4706576" y="2350730"/>
            <a:ext cx="2750820" cy="707886"/>
          </a:xfrm>
          <a:prstGeom prst="rect">
            <a:avLst/>
          </a:prstGeom>
          <a:noFill/>
        </p:spPr>
        <p:txBody>
          <a:bodyPr wrap="square" rtlCol="0">
            <a:spAutoFit/>
          </a:bodyPr>
          <a:lstStyle/>
          <a:p>
            <a:pPr algn="ctr"/>
            <a:r>
              <a:rPr lang="en-GB" sz="4000" b="1" dirty="0">
                <a:solidFill>
                  <a:schemeClr val="accent2">
                    <a:lumMod val="75000"/>
                  </a:schemeClr>
                </a:solidFill>
              </a:rPr>
              <a:t>Year 2</a:t>
            </a:r>
          </a:p>
        </p:txBody>
      </p:sp>
      <p:sp>
        <p:nvSpPr>
          <p:cNvPr id="33" name="TextBox 32">
            <a:extLst>
              <a:ext uri="{FF2B5EF4-FFF2-40B4-BE49-F238E27FC236}">
                <a16:creationId xmlns:a16="http://schemas.microsoft.com/office/drawing/2014/main" id="{69ED3608-6095-4816-A4B2-115BDFDAB8DB}"/>
              </a:ext>
            </a:extLst>
          </p:cNvPr>
          <p:cNvSpPr txBox="1"/>
          <p:nvPr/>
        </p:nvSpPr>
        <p:spPr>
          <a:xfrm>
            <a:off x="8622472" y="2350730"/>
            <a:ext cx="2750820" cy="707886"/>
          </a:xfrm>
          <a:prstGeom prst="rect">
            <a:avLst/>
          </a:prstGeom>
          <a:noFill/>
        </p:spPr>
        <p:txBody>
          <a:bodyPr wrap="square" rtlCol="0">
            <a:spAutoFit/>
          </a:bodyPr>
          <a:lstStyle/>
          <a:p>
            <a:pPr algn="ctr"/>
            <a:r>
              <a:rPr lang="en-GB" sz="4000" b="1" dirty="0">
                <a:solidFill>
                  <a:schemeClr val="accent2">
                    <a:lumMod val="75000"/>
                  </a:schemeClr>
                </a:solidFill>
              </a:rPr>
              <a:t>Year 3</a:t>
            </a:r>
          </a:p>
        </p:txBody>
      </p:sp>
    </p:spTree>
    <p:extLst>
      <p:ext uri="{BB962C8B-B14F-4D97-AF65-F5344CB8AC3E}">
        <p14:creationId xmlns:p14="http://schemas.microsoft.com/office/powerpoint/2010/main" val="2390905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p:cNvPicPr>
            <a:picLocks noChangeAspect="1"/>
          </p:cNvPicPr>
          <p:nvPr/>
        </p:nvPicPr>
        <p:blipFill>
          <a:blip r:embed="rId3"/>
          <a:srcRect/>
          <a:stretch>
            <a:fillRect/>
          </a:stretch>
        </p:blipFill>
        <p:spPr bwMode="auto">
          <a:xfrm>
            <a:off x="10807700" y="374650"/>
            <a:ext cx="969963" cy="403225"/>
          </a:xfrm>
          <a:prstGeom prst="rect">
            <a:avLst/>
          </a:prstGeom>
          <a:noFill/>
          <a:ln w="9525">
            <a:noFill/>
            <a:miter lim="800000"/>
            <a:headEnd/>
            <a:tailEnd/>
          </a:ln>
        </p:spPr>
      </p:pic>
      <p:sp>
        <p:nvSpPr>
          <p:cNvPr id="19458" name="TextBox 4"/>
          <p:cNvSpPr txBox="1">
            <a:spLocks noChangeArrowheads="1"/>
          </p:cNvSpPr>
          <p:nvPr/>
        </p:nvSpPr>
        <p:spPr bwMode="auto">
          <a:xfrm>
            <a:off x="496888" y="333375"/>
            <a:ext cx="8329612" cy="461665"/>
          </a:xfrm>
          <a:prstGeom prst="rect">
            <a:avLst/>
          </a:prstGeom>
          <a:noFill/>
          <a:ln w="9525">
            <a:noFill/>
            <a:miter lim="800000"/>
            <a:headEnd/>
            <a:tailEnd/>
          </a:ln>
        </p:spPr>
        <p:txBody>
          <a:bodyPr>
            <a:spAutoFit/>
          </a:bodyPr>
          <a:lstStyle/>
          <a:p>
            <a:r>
              <a:rPr lang="en-GB" sz="2400" dirty="0">
                <a:solidFill>
                  <a:schemeClr val="accent1"/>
                </a:solidFill>
              </a:rPr>
              <a:t>Measures - Education</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4170638697"/>
              </p:ext>
            </p:extLst>
          </p:nvPr>
        </p:nvGraphicFramePr>
        <p:xfrm>
          <a:off x="603250" y="917575"/>
          <a:ext cx="11174413" cy="5511559"/>
        </p:xfrm>
        <a:graphic>
          <a:graphicData uri="http://schemas.openxmlformats.org/drawingml/2006/table">
            <a:tbl>
              <a:tblPr firstRow="1" bandRow="1">
                <a:tableStyleId>{7DF18680-E054-41AD-8BC1-D1AEF772440D}</a:tableStyleId>
              </a:tblPr>
              <a:tblGrid>
                <a:gridCol w="2542473">
                  <a:extLst>
                    <a:ext uri="{9D8B030D-6E8A-4147-A177-3AD203B41FA5}">
                      <a16:colId xmlns:a16="http://schemas.microsoft.com/office/drawing/2014/main" val="20000"/>
                    </a:ext>
                  </a:extLst>
                </a:gridCol>
                <a:gridCol w="3062053">
                  <a:extLst>
                    <a:ext uri="{9D8B030D-6E8A-4147-A177-3AD203B41FA5}">
                      <a16:colId xmlns:a16="http://schemas.microsoft.com/office/drawing/2014/main" val="20001"/>
                    </a:ext>
                  </a:extLst>
                </a:gridCol>
                <a:gridCol w="3024643">
                  <a:extLst>
                    <a:ext uri="{9D8B030D-6E8A-4147-A177-3AD203B41FA5}">
                      <a16:colId xmlns:a16="http://schemas.microsoft.com/office/drawing/2014/main" val="20003"/>
                    </a:ext>
                  </a:extLst>
                </a:gridCol>
                <a:gridCol w="2545244">
                  <a:extLst>
                    <a:ext uri="{9D8B030D-6E8A-4147-A177-3AD203B41FA5}">
                      <a16:colId xmlns:a16="http://schemas.microsoft.com/office/drawing/2014/main" val="20004"/>
                    </a:ext>
                  </a:extLst>
                </a:gridCol>
              </a:tblGrid>
              <a:tr h="863889">
                <a:tc>
                  <a:txBody>
                    <a:bodyPr/>
                    <a:lstStyle/>
                    <a:p>
                      <a:r>
                        <a:rPr lang="en-GB" sz="1600" dirty="0"/>
                        <a:t>Evidence of..</a:t>
                      </a:r>
                    </a:p>
                    <a:p>
                      <a:r>
                        <a:rPr lang="en-GB" sz="1600" dirty="0"/>
                        <a:t>Activity/outcome/goal/ assumptions?</a:t>
                      </a:r>
                      <a:endParaRPr lang="en-GB" sz="1600" b="0" dirty="0">
                        <a:latin typeface="Arial" charset="0"/>
                        <a:ea typeface="Arial" charset="0"/>
                        <a:cs typeface="Arial" charset="0"/>
                      </a:endParaRPr>
                    </a:p>
                  </a:txBody>
                  <a:tcPr/>
                </a:tc>
                <a:tc>
                  <a:txBody>
                    <a:bodyPr/>
                    <a:lstStyle/>
                    <a:p>
                      <a:r>
                        <a:rPr lang="en-GB" sz="1600" dirty="0"/>
                        <a:t>Measure</a:t>
                      </a:r>
                    </a:p>
                    <a:p>
                      <a:r>
                        <a:rPr lang="en-GB" sz="1600" dirty="0"/>
                        <a:t>How will you</a:t>
                      </a:r>
                      <a:r>
                        <a:rPr lang="en-GB" sz="1600" baseline="0" dirty="0"/>
                        <a:t> measure it</a:t>
                      </a:r>
                      <a:endParaRPr lang="en-GB" sz="1600" b="0" dirty="0">
                        <a:latin typeface="Arial" charset="0"/>
                        <a:ea typeface="Arial" charset="0"/>
                        <a:cs typeface="Arial" charset="0"/>
                      </a:endParaRPr>
                    </a:p>
                  </a:txBody>
                  <a:tcPr/>
                </a:tc>
                <a:tc>
                  <a:txBody>
                    <a:bodyPr/>
                    <a:lstStyle/>
                    <a:p>
                      <a:r>
                        <a:rPr lang="en-GB" sz="1600" dirty="0"/>
                        <a:t>Rationale</a:t>
                      </a:r>
                    </a:p>
                    <a:p>
                      <a:r>
                        <a:rPr lang="en-GB" sz="1600" dirty="0"/>
                        <a:t>Why choose this</a:t>
                      </a:r>
                      <a:r>
                        <a:rPr lang="en-GB" sz="1600" baseline="0" dirty="0"/>
                        <a:t> measure?</a:t>
                      </a:r>
                      <a:endParaRPr lang="en-GB" sz="1600" b="0" dirty="0">
                        <a:latin typeface="Arial" charset="0"/>
                        <a:ea typeface="Arial" charset="0"/>
                        <a:cs typeface="Arial" charset="0"/>
                      </a:endParaRPr>
                    </a:p>
                  </a:txBody>
                  <a:tcPr/>
                </a:tc>
                <a:tc>
                  <a:txBody>
                    <a:bodyPr/>
                    <a:lstStyle/>
                    <a:p>
                      <a:r>
                        <a:rPr lang="en-GB" sz="1600" dirty="0"/>
                        <a:t>Issues or limitations</a:t>
                      </a:r>
                      <a:endParaRPr lang="en-GB" sz="1600" b="1" i="0" dirty="0">
                        <a:latin typeface="Arial" charset="0"/>
                        <a:ea typeface="Arial" charset="0"/>
                        <a:cs typeface="Arial" charset="0"/>
                      </a:endParaRPr>
                    </a:p>
                  </a:txBody>
                  <a:tcPr/>
                </a:tc>
                <a:extLst>
                  <a:ext uri="{0D108BD9-81ED-4DB2-BD59-A6C34878D82A}">
                    <a16:rowId xmlns:a16="http://schemas.microsoft.com/office/drawing/2014/main" val="10000"/>
                  </a:ext>
                </a:extLst>
              </a:tr>
              <a:tr h="740558">
                <a:tc>
                  <a:txBody>
                    <a:bodyPr/>
                    <a:lstStyle/>
                    <a:p>
                      <a:pPr marL="285750" indent="-285750" fontAlgn="auto">
                        <a:spcBef>
                          <a:spcPts val="0"/>
                        </a:spcBef>
                        <a:spcAft>
                          <a:spcPts val="0"/>
                        </a:spcAft>
                        <a:buFont typeface="Wingdings" panose="05000000000000000000" pitchFamily="2" charset="2"/>
                        <a:buChar char="Ø"/>
                        <a:defRPr/>
                      </a:pPr>
                      <a:r>
                        <a:rPr lang="en-GB" sz="1400" dirty="0">
                          <a:solidFill>
                            <a:schemeClr val="accent1">
                              <a:lumMod val="50000"/>
                            </a:schemeClr>
                          </a:solidFill>
                          <a:latin typeface="Arial" panose="020B0604020202020204" pitchFamily="34" charset="0"/>
                          <a:cs typeface="Arial" panose="020B0604020202020204" pitchFamily="34" charset="0"/>
                        </a:rPr>
                        <a:t>Curricula meet workforce requirements</a:t>
                      </a:r>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Feedback from ACP leads Success at ARCP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1">
                              <a:lumMod val="50000"/>
                            </a:schemeClr>
                          </a:solidFill>
                          <a:latin typeface="Arial" panose="020B0604020202020204" pitchFamily="34" charset="0"/>
                          <a:ea typeface="Arial" charset="0"/>
                          <a:cs typeface="Arial" panose="020B0604020202020204" pitchFamily="34" charset="0"/>
                        </a:rPr>
                        <a:t>Includes subjective &amp; objective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accent1">
                              <a:lumMod val="50000"/>
                            </a:schemeClr>
                          </a:solidFill>
                          <a:latin typeface="Arial" panose="020B0604020202020204" pitchFamily="34" charset="0"/>
                          <a:ea typeface="Arial" charset="0"/>
                          <a:cs typeface="Arial" panose="020B0604020202020204" pitchFamily="34" charset="0"/>
                        </a:rPr>
                        <a:t>Multiple curricula </a:t>
                      </a:r>
                      <a:endParaRPr lang="en-GB" sz="1400" kern="12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extLst>
                  <a:ext uri="{0D108BD9-81ED-4DB2-BD59-A6C34878D82A}">
                    <a16:rowId xmlns:a16="http://schemas.microsoft.com/office/drawing/2014/main" val="10001"/>
                  </a:ext>
                </a:extLst>
              </a:tr>
              <a:tr h="740558">
                <a:tc>
                  <a:txBody>
                    <a:bodyPr/>
                    <a:lstStyle/>
                    <a:p>
                      <a:pPr marL="285750" indent="-285750" fontAlgn="auto">
                        <a:spcBef>
                          <a:spcPts val="0"/>
                        </a:spcBef>
                        <a:spcAft>
                          <a:spcPts val="0"/>
                        </a:spcAft>
                        <a:buFont typeface="Wingdings" panose="05000000000000000000" pitchFamily="2" charset="2"/>
                        <a:buChar char="Ø"/>
                        <a:defRPr/>
                      </a:pPr>
                      <a:r>
                        <a:rPr lang="en-GB" sz="1400" dirty="0">
                          <a:solidFill>
                            <a:schemeClr val="accent1">
                              <a:lumMod val="50000"/>
                            </a:schemeClr>
                          </a:solidFill>
                          <a:latin typeface="Arial" panose="020B0604020202020204" pitchFamily="34" charset="0"/>
                          <a:cs typeface="Arial" panose="020B0604020202020204" pitchFamily="34" charset="0"/>
                        </a:rPr>
                        <a:t>Learning is shared across professions</a:t>
                      </a:r>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baseline="0" dirty="0">
                          <a:solidFill>
                            <a:schemeClr val="accent1">
                              <a:lumMod val="50000"/>
                            </a:schemeClr>
                          </a:solidFill>
                          <a:latin typeface="Arial" panose="020B0604020202020204" pitchFamily="34" charset="0"/>
                          <a:ea typeface="Arial" charset="0"/>
                          <a:cs typeface="Arial" panose="020B0604020202020204" pitchFamily="34" charset="0"/>
                        </a:rPr>
                        <a:t>Increased opportunities for Interprofessional education and learning</a:t>
                      </a:r>
                    </a:p>
                  </a:txBody>
                  <a:tcPr/>
                </a:tc>
                <a:tc>
                  <a:txBody>
                    <a:bodyPr/>
                    <a:lstStyle/>
                    <a:p>
                      <a:r>
                        <a:rPr lang="en-GB" sz="1400" dirty="0">
                          <a:solidFill>
                            <a:schemeClr val="accent1">
                              <a:lumMod val="50000"/>
                            </a:schemeClr>
                          </a:solidFill>
                          <a:latin typeface="Arial" panose="020B0604020202020204" pitchFamily="34" charset="0"/>
                          <a:ea typeface="Arial" charset="0"/>
                          <a:cs typeface="Arial" panose="020B0604020202020204" pitchFamily="34" charset="0"/>
                        </a:rPr>
                        <a:t>Measure of increased educational resources available &amp; attendance</a:t>
                      </a:r>
                    </a:p>
                    <a:p>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r>
                        <a:rPr lang="en-GB" sz="1400" dirty="0">
                          <a:solidFill>
                            <a:schemeClr val="accent1">
                              <a:lumMod val="50000"/>
                            </a:schemeClr>
                          </a:solidFill>
                          <a:latin typeface="Arial" panose="020B0604020202020204" pitchFamily="34" charset="0"/>
                          <a:ea typeface="Arial" charset="0"/>
                          <a:cs typeface="Arial" panose="020B0604020202020204" pitchFamily="34" charset="0"/>
                        </a:rPr>
                        <a:t>Time to access opportunities</a:t>
                      </a:r>
                    </a:p>
                  </a:txBody>
                  <a:tcPr/>
                </a:tc>
                <a:extLst>
                  <a:ext uri="{0D108BD9-81ED-4DB2-BD59-A6C34878D82A}">
                    <a16:rowId xmlns:a16="http://schemas.microsoft.com/office/drawing/2014/main" val="10002"/>
                  </a:ext>
                </a:extLst>
              </a:tr>
              <a:tr h="740558">
                <a:tc>
                  <a:txBody>
                    <a:bodyPr/>
                    <a:lstStyle/>
                    <a:p>
                      <a:pPr marL="285750" indent="-285750" fontAlgn="auto">
                        <a:spcBef>
                          <a:spcPts val="0"/>
                        </a:spcBef>
                        <a:spcAft>
                          <a:spcPts val="0"/>
                        </a:spcAft>
                        <a:buFont typeface="Wingdings" panose="05000000000000000000" pitchFamily="2" charset="2"/>
                        <a:buChar char="Ø"/>
                        <a:defRPr/>
                      </a:pPr>
                      <a:r>
                        <a:rPr lang="en-GB" sz="1400" dirty="0">
                          <a:solidFill>
                            <a:schemeClr val="accent1">
                              <a:lumMod val="50000"/>
                            </a:schemeClr>
                          </a:solidFill>
                          <a:latin typeface="Arial" panose="020B0604020202020204" pitchFamily="34" charset="0"/>
                          <a:cs typeface="Arial" panose="020B0604020202020204" pitchFamily="34" charset="0"/>
                        </a:rPr>
                        <a:t>Access to relevant educational opportunities</a:t>
                      </a:r>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1">
                              <a:lumMod val="50000"/>
                            </a:schemeClr>
                          </a:solidFill>
                          <a:latin typeface="Arial" panose="020B0604020202020204" pitchFamily="34" charset="0"/>
                          <a:ea typeface="Arial" charset="0"/>
                          <a:cs typeface="Arial" panose="020B0604020202020204" pitchFamily="34" charset="0"/>
                        </a:rPr>
                        <a:t>Measure of increased educational resources available. Increased attendance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kern="12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Measure of increased educational resources available &amp; attendance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Cost data from various sources, varying time-frames. </a:t>
                      </a:r>
                    </a:p>
                  </a:txBody>
                  <a:tcPr/>
                </a:tc>
                <a:extLst>
                  <a:ext uri="{0D108BD9-81ED-4DB2-BD59-A6C34878D82A}">
                    <a16:rowId xmlns:a16="http://schemas.microsoft.com/office/drawing/2014/main" val="10003"/>
                  </a:ext>
                </a:extLst>
              </a:tr>
              <a:tr h="740558">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400" dirty="0">
                          <a:solidFill>
                            <a:schemeClr val="accent1">
                              <a:lumMod val="50000"/>
                            </a:schemeClr>
                          </a:solidFill>
                          <a:latin typeface="Arial" panose="020B0604020202020204" pitchFamily="34" charset="0"/>
                          <a:cs typeface="Arial" panose="020B0604020202020204" pitchFamily="34" charset="0"/>
                        </a:rPr>
                        <a:t>Transparent feedback for learner experience</a:t>
                      </a:r>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1">
                              <a:lumMod val="50000"/>
                            </a:schemeClr>
                          </a:solidFill>
                          <a:latin typeface="Arial" panose="020B0604020202020204" pitchFamily="34" charset="0"/>
                          <a:ea typeface="Arial" charset="0"/>
                          <a:cs typeface="Arial" panose="020B0604020202020204" pitchFamily="34" charset="0"/>
                        </a:rPr>
                        <a:t>Gather evaluation of opportunities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Can collate the evaluation into feedback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Will need admin support to undertake and collate</a:t>
                      </a:r>
                    </a:p>
                  </a:txBody>
                  <a:tcPr/>
                </a:tc>
                <a:extLst>
                  <a:ext uri="{0D108BD9-81ED-4DB2-BD59-A6C34878D82A}">
                    <a16:rowId xmlns:a16="http://schemas.microsoft.com/office/drawing/2014/main" val="836565776"/>
                  </a:ext>
                </a:extLst>
              </a:tr>
              <a:tr h="740558">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400" dirty="0">
                          <a:solidFill>
                            <a:schemeClr val="accent1">
                              <a:lumMod val="50000"/>
                            </a:schemeClr>
                          </a:solidFill>
                          <a:latin typeface="Arial" panose="020B0604020202020204" pitchFamily="34" charset="0"/>
                          <a:cs typeface="Arial" panose="020B0604020202020204" pitchFamily="34" charset="0"/>
                        </a:rPr>
                        <a:t>Appropriate utilisation of funds</a:t>
                      </a:r>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1">
                              <a:lumMod val="50000"/>
                            </a:schemeClr>
                          </a:solidFill>
                          <a:latin typeface="Arial" panose="020B0604020202020204" pitchFamily="34" charset="0"/>
                          <a:ea typeface="Arial" charset="0"/>
                          <a:cs typeface="Arial" panose="020B0604020202020204" pitchFamily="34" charset="0"/>
                        </a:rPr>
                        <a:t>Numbers of trained ACPs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Numbers accessing the apprenticeship levy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Need a process for primary care to access levy</a:t>
                      </a:r>
                    </a:p>
                  </a:txBody>
                  <a:tcPr/>
                </a:tc>
                <a:extLst>
                  <a:ext uri="{0D108BD9-81ED-4DB2-BD59-A6C34878D82A}">
                    <a16:rowId xmlns:a16="http://schemas.microsoft.com/office/drawing/2014/main" val="809960570"/>
                  </a:ext>
                </a:extLst>
              </a:tr>
              <a:tr h="740558">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400" dirty="0">
                          <a:solidFill>
                            <a:schemeClr val="accent1">
                              <a:lumMod val="50000"/>
                            </a:schemeClr>
                          </a:solidFill>
                          <a:latin typeface="Arial" panose="020B0604020202020204" pitchFamily="34" charset="0"/>
                          <a:cs typeface="Arial" panose="020B0604020202020204" pitchFamily="34" charset="0"/>
                        </a:rPr>
                        <a:t>Improved governance of supervision</a:t>
                      </a:r>
                      <a:endParaRPr lang="en-GB" sz="1400" dirty="0">
                        <a:solidFill>
                          <a:schemeClr val="accent1">
                            <a:lumMod val="50000"/>
                          </a:schemeClr>
                        </a:solidFill>
                        <a:latin typeface="Arial" panose="020B0604020202020204" pitchFamily="34" charset="0"/>
                        <a:ea typeface="Arial"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1">
                              <a:lumMod val="50000"/>
                            </a:schemeClr>
                          </a:solidFill>
                          <a:latin typeface="Arial" panose="020B0604020202020204" pitchFamily="34" charset="0"/>
                          <a:ea typeface="Arial" charset="0"/>
                          <a:cs typeface="Arial" panose="020B0604020202020204" pitchFamily="34" charset="0"/>
                        </a:rPr>
                        <a:t>Record ACP supervisors on a directory so we have robust data -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Once there is a directory it’s easier to have governance for the county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1">
                              <a:lumMod val="50000"/>
                            </a:schemeClr>
                          </a:solidFill>
                          <a:latin typeface="Arial" panose="020B0604020202020204" pitchFamily="34" charset="0"/>
                          <a:ea typeface="Arial" charset="0"/>
                          <a:cs typeface="Arial" panose="020B0604020202020204" pitchFamily="34" charset="0"/>
                        </a:rPr>
                        <a:t>Attracting good numbers of trained supervisors</a:t>
                      </a:r>
                    </a:p>
                  </a:txBody>
                  <a:tcPr/>
                </a:tc>
                <a:extLst>
                  <a:ext uri="{0D108BD9-81ED-4DB2-BD59-A6C34878D82A}">
                    <a16:rowId xmlns:a16="http://schemas.microsoft.com/office/drawing/2014/main" val="1429840449"/>
                  </a:ext>
                </a:extLst>
              </a:tr>
            </a:tbl>
          </a:graphicData>
        </a:graphic>
      </p:graphicFrame>
    </p:spTree>
    <p:extLst>
      <p:ext uri="{BB962C8B-B14F-4D97-AF65-F5344CB8AC3E}">
        <p14:creationId xmlns:p14="http://schemas.microsoft.com/office/powerpoint/2010/main" val="2522268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8347" y="374650"/>
            <a:ext cx="969581" cy="403795"/>
          </a:xfrm>
          <a:prstGeom prst="rect">
            <a:avLst/>
          </a:prstGeom>
        </p:spPr>
      </p:pic>
      <p:sp>
        <p:nvSpPr>
          <p:cNvPr id="5" name="TextBox 4"/>
          <p:cNvSpPr txBox="1"/>
          <p:nvPr/>
        </p:nvSpPr>
        <p:spPr>
          <a:xfrm>
            <a:off x="496268" y="332656"/>
            <a:ext cx="8330232" cy="461665"/>
          </a:xfrm>
          <a:prstGeom prst="rect">
            <a:avLst/>
          </a:prstGeom>
          <a:noFill/>
          <a:ln>
            <a:noFill/>
          </a:ln>
        </p:spPr>
        <p:txBody>
          <a:bodyPr wrap="square" rtlCol="0">
            <a:spAutoFit/>
          </a:bodyPr>
          <a:lstStyle/>
          <a:p>
            <a:r>
              <a:rPr lang="en-GB" sz="2400" dirty="0">
                <a:solidFill>
                  <a:schemeClr val="accent6">
                    <a:lumMod val="75000"/>
                  </a:schemeClr>
                </a:solidFill>
                <a:ea typeface="Arial" charset="0"/>
              </a:rPr>
              <a:t>M</a:t>
            </a:r>
            <a:r>
              <a:rPr lang="en-GB" sz="2400" dirty="0">
                <a:solidFill>
                  <a:schemeClr val="accent6">
                    <a:lumMod val="75000"/>
                  </a:schemeClr>
                </a:solidFill>
                <a:latin typeface="Arial" charset="0"/>
                <a:ea typeface="Arial" charset="0"/>
                <a:cs typeface="Arial" charset="0"/>
              </a:rPr>
              <a:t>easures - Capability</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870351243"/>
              </p:ext>
            </p:extLst>
          </p:nvPr>
        </p:nvGraphicFramePr>
        <p:xfrm>
          <a:off x="579577" y="847471"/>
          <a:ext cx="11180623" cy="5828581"/>
        </p:xfrm>
        <a:graphic>
          <a:graphicData uri="http://schemas.openxmlformats.org/drawingml/2006/table">
            <a:tbl>
              <a:tblPr firstRow="1" bandRow="1">
                <a:tableStyleId>{93296810-A885-4BE3-A3E7-6D5BEEA58F35}</a:tableStyleId>
              </a:tblPr>
              <a:tblGrid>
                <a:gridCol w="2349890">
                  <a:extLst>
                    <a:ext uri="{9D8B030D-6E8A-4147-A177-3AD203B41FA5}">
                      <a16:colId xmlns:a16="http://schemas.microsoft.com/office/drawing/2014/main" val="20000"/>
                    </a:ext>
                  </a:extLst>
                </a:gridCol>
                <a:gridCol w="2757170">
                  <a:extLst>
                    <a:ext uri="{9D8B030D-6E8A-4147-A177-3AD203B41FA5}">
                      <a16:colId xmlns:a16="http://schemas.microsoft.com/office/drawing/2014/main" val="20001"/>
                    </a:ext>
                  </a:extLst>
                </a:gridCol>
                <a:gridCol w="2353763">
                  <a:extLst>
                    <a:ext uri="{9D8B030D-6E8A-4147-A177-3AD203B41FA5}">
                      <a16:colId xmlns:a16="http://schemas.microsoft.com/office/drawing/2014/main" val="20003"/>
                    </a:ext>
                  </a:extLst>
                </a:gridCol>
                <a:gridCol w="3719800">
                  <a:extLst>
                    <a:ext uri="{9D8B030D-6E8A-4147-A177-3AD203B41FA5}">
                      <a16:colId xmlns:a16="http://schemas.microsoft.com/office/drawing/2014/main" val="20004"/>
                    </a:ext>
                  </a:extLst>
                </a:gridCol>
              </a:tblGrid>
              <a:tr h="982261">
                <a:tc>
                  <a:txBody>
                    <a:bodyPr/>
                    <a:lstStyle/>
                    <a:p>
                      <a:r>
                        <a:rPr lang="en-GB" sz="1600" dirty="0"/>
                        <a:t>Evidence of..</a:t>
                      </a:r>
                    </a:p>
                    <a:p>
                      <a:r>
                        <a:rPr lang="en-GB" sz="1600" dirty="0"/>
                        <a:t>Activity/outcome/goal/ assumptions?</a:t>
                      </a:r>
                      <a:endParaRPr lang="en-GB" sz="1600" b="0" dirty="0">
                        <a:latin typeface="Arial" charset="0"/>
                        <a:ea typeface="Arial" charset="0"/>
                        <a:cs typeface="Arial" charset="0"/>
                      </a:endParaRPr>
                    </a:p>
                  </a:txBody>
                  <a:tcPr/>
                </a:tc>
                <a:tc>
                  <a:txBody>
                    <a:bodyPr/>
                    <a:lstStyle/>
                    <a:p>
                      <a:r>
                        <a:rPr lang="en-GB" sz="1600"/>
                        <a:t>Measure</a:t>
                      </a:r>
                    </a:p>
                    <a:p>
                      <a:r>
                        <a:rPr lang="en-GB" sz="1600"/>
                        <a:t>How will you</a:t>
                      </a:r>
                      <a:r>
                        <a:rPr lang="en-GB" sz="1600" baseline="0"/>
                        <a:t> measure it?</a:t>
                      </a:r>
                      <a:endParaRPr lang="en-GB" sz="1600" b="0">
                        <a:latin typeface="Arial" charset="0"/>
                        <a:ea typeface="Arial" charset="0"/>
                        <a:cs typeface="Arial" charset="0"/>
                      </a:endParaRPr>
                    </a:p>
                  </a:txBody>
                  <a:tcPr/>
                </a:tc>
                <a:tc>
                  <a:txBody>
                    <a:bodyPr/>
                    <a:lstStyle/>
                    <a:p>
                      <a:r>
                        <a:rPr lang="en-GB" sz="1600"/>
                        <a:t>Rationale</a:t>
                      </a:r>
                    </a:p>
                    <a:p>
                      <a:r>
                        <a:rPr lang="en-GB" sz="1600"/>
                        <a:t>Why choose this</a:t>
                      </a:r>
                      <a:r>
                        <a:rPr lang="en-GB" sz="1600" baseline="0"/>
                        <a:t> measure?</a:t>
                      </a:r>
                      <a:endParaRPr lang="en-GB" sz="1600" b="0">
                        <a:latin typeface="Arial" charset="0"/>
                        <a:ea typeface="Arial" charset="0"/>
                        <a:cs typeface="Arial" charset="0"/>
                      </a:endParaRPr>
                    </a:p>
                  </a:txBody>
                  <a:tcPr/>
                </a:tc>
                <a:tc>
                  <a:txBody>
                    <a:bodyPr/>
                    <a:lstStyle/>
                    <a:p>
                      <a:r>
                        <a:rPr lang="en-GB" sz="1600"/>
                        <a:t>Issues or limitations</a:t>
                      </a:r>
                      <a:endParaRPr lang="en-GB" sz="1600" b="1" i="0">
                        <a:latin typeface="Arial" charset="0"/>
                        <a:ea typeface="Arial" charset="0"/>
                        <a:cs typeface="Arial" charset="0"/>
                      </a:endParaRPr>
                    </a:p>
                  </a:txBody>
                  <a:tcPr/>
                </a:tc>
                <a:extLst>
                  <a:ext uri="{0D108BD9-81ED-4DB2-BD59-A6C34878D82A}">
                    <a16:rowId xmlns:a16="http://schemas.microsoft.com/office/drawing/2014/main" val="10000"/>
                  </a:ext>
                </a:extLst>
              </a:tr>
              <a:tr h="657774">
                <a:tc>
                  <a:txBody>
                    <a:bodyPr/>
                    <a:lstStyle/>
                    <a:p>
                      <a:pPr marL="285750" indent="-285750">
                        <a:buFont typeface="Wingdings" panose="05000000000000000000" pitchFamily="2" charset="2"/>
                        <a:buChar char="Ø"/>
                      </a:pPr>
                      <a:r>
                        <a:rPr lang="en-GB" sz="1400" dirty="0">
                          <a:solidFill>
                            <a:prstClr val="black"/>
                          </a:solidFill>
                          <a:latin typeface="Arial" panose="020B0604020202020204" pitchFamily="34" charset="0"/>
                          <a:ea typeface="Arial" charset="0"/>
                          <a:cs typeface="Arial" panose="020B0604020202020204" pitchFamily="34" charset="0"/>
                        </a:rPr>
                        <a:t>Standardised Annual Review of Progress process</a:t>
                      </a:r>
                    </a:p>
                  </a:txBody>
                  <a:tcPr/>
                </a:tc>
                <a:tc>
                  <a:txBody>
                    <a:bodyPr/>
                    <a:lstStyle/>
                    <a:p>
                      <a:r>
                        <a:rPr lang="en-GB" sz="1400" i="0" kern="1200" dirty="0">
                          <a:solidFill>
                            <a:schemeClr val="tx1"/>
                          </a:solidFill>
                          <a:latin typeface="Arial" panose="020B0604020202020204" pitchFamily="34" charset="0"/>
                          <a:ea typeface="+mn-ea"/>
                          <a:cs typeface="Arial" panose="020B0604020202020204" pitchFamily="34" charset="0"/>
                        </a:rPr>
                        <a:t>Guidelines  produced for annual review process and final sign off</a:t>
                      </a:r>
                    </a:p>
                    <a:p>
                      <a:endParaRPr lang="en-GB" sz="1400" i="0" kern="1200" dirty="0">
                        <a:solidFill>
                          <a:schemeClr val="tx1"/>
                        </a:solidFill>
                        <a:latin typeface="Arial" panose="020B0604020202020204" pitchFamily="34" charset="0"/>
                        <a:ea typeface="+mn-ea"/>
                        <a:cs typeface="Arial" panose="020B0604020202020204" pitchFamily="34" charset="0"/>
                      </a:endParaRPr>
                    </a:p>
                    <a:p>
                      <a:endParaRPr lang="en-GB" sz="1400" kern="1200" dirty="0">
                        <a:solidFill>
                          <a:schemeClr val="tx1"/>
                        </a:solidFill>
                        <a:latin typeface="Arial" panose="020B0604020202020204" pitchFamily="34" charset="0"/>
                        <a:ea typeface="+mn-ea"/>
                        <a:cs typeface="Arial" panose="020B0604020202020204" pitchFamily="34" charset="0"/>
                      </a:endParaRPr>
                    </a:p>
                    <a:p>
                      <a:r>
                        <a:rPr lang="en-GB" sz="1400" kern="1200" dirty="0">
                          <a:solidFill>
                            <a:schemeClr val="tx1"/>
                          </a:solidFill>
                          <a:latin typeface="Arial" panose="020B0604020202020204" pitchFamily="34" charset="0"/>
                          <a:ea typeface="+mn-ea"/>
                          <a:cs typeface="Arial" panose="020B0604020202020204" pitchFamily="34" charset="0"/>
                        </a:rPr>
                        <a:t>Percentage of portfolios reviewed</a:t>
                      </a:r>
                    </a:p>
                  </a:txBody>
                  <a:tcPr/>
                </a:tc>
                <a:tc>
                  <a:txBody>
                    <a:bodyPr/>
                    <a:lstStyle/>
                    <a:p>
                      <a:r>
                        <a:rPr lang="en-GB" sz="1400" dirty="0">
                          <a:latin typeface="Arial" panose="020B0604020202020204" pitchFamily="34" charset="0"/>
                          <a:cs typeface="Arial" panose="020B0604020202020204" pitchFamily="34" charset="0"/>
                        </a:rPr>
                        <a:t>Ensures</a:t>
                      </a:r>
                      <a:r>
                        <a:rPr lang="en-GB" sz="1400" baseline="0" dirty="0">
                          <a:latin typeface="Arial" panose="020B0604020202020204" pitchFamily="34" charset="0"/>
                          <a:cs typeface="Arial" panose="020B0604020202020204" pitchFamily="34" charset="0"/>
                        </a:rPr>
                        <a:t> a standardised approach to sign off across Derbyshire.</a:t>
                      </a:r>
                    </a:p>
                    <a:p>
                      <a:endParaRPr lang="en-GB" sz="1400" baseline="0" dirty="0">
                        <a:latin typeface="Arial" panose="020B0604020202020204" pitchFamily="34" charset="0"/>
                        <a:cs typeface="Arial" panose="020B0604020202020204" pitchFamily="34" charset="0"/>
                      </a:endParaRPr>
                    </a:p>
                    <a:p>
                      <a:r>
                        <a:rPr lang="en-GB" sz="1400" baseline="0" dirty="0">
                          <a:latin typeface="Arial" panose="020B0604020202020204" pitchFamily="34" charset="0"/>
                          <a:cs typeface="Arial" panose="020B0604020202020204" pitchFamily="34" charset="0"/>
                        </a:rPr>
                        <a:t>Provides a standard for local  ARCP</a:t>
                      </a:r>
                    </a:p>
                  </a:txBody>
                  <a:tcPr/>
                </a:tc>
                <a:tc>
                  <a:txBody>
                    <a:bodyPr/>
                    <a:lstStyle/>
                    <a:p>
                      <a:r>
                        <a:rPr lang="en-GB" sz="1400" dirty="0">
                          <a:latin typeface="Arial" panose="020B0604020202020204" pitchFamily="34" charset="0"/>
                          <a:cs typeface="Arial" panose="020B0604020202020204" pitchFamily="34" charset="0"/>
                        </a:rPr>
                        <a:t>Multiple curricula will necessitate</a:t>
                      </a:r>
                      <a:r>
                        <a:rPr lang="en-GB" sz="1400" baseline="0" dirty="0">
                          <a:latin typeface="Arial" panose="020B0604020202020204" pitchFamily="34" charset="0"/>
                          <a:cs typeface="Arial" panose="020B0604020202020204" pitchFamily="34" charset="0"/>
                        </a:rPr>
                        <a:t> training in all  curricula and  requirements  for completion.  </a:t>
                      </a:r>
                    </a:p>
                    <a:p>
                      <a:endParaRPr lang="en-GB" sz="1400" baseline="0" dirty="0">
                        <a:latin typeface="Arial" panose="020B0604020202020204" pitchFamily="34" charset="0"/>
                        <a:cs typeface="Arial" panose="020B0604020202020204" pitchFamily="34" charset="0"/>
                      </a:endParaRPr>
                    </a:p>
                    <a:p>
                      <a:r>
                        <a:rPr lang="en-GB" sz="1400" baseline="0" dirty="0">
                          <a:latin typeface="Arial" panose="020B0604020202020204" pitchFamily="34" charset="0"/>
                          <a:cs typeface="Arial" panose="020B0604020202020204" pitchFamily="34" charset="0"/>
                        </a:rPr>
                        <a:t>Lack of an </a:t>
                      </a:r>
                      <a:r>
                        <a:rPr lang="en-GB" sz="1400" baseline="0" dirty="0" err="1">
                          <a:latin typeface="Arial" panose="020B0604020202020204" pitchFamily="34" charset="0"/>
                          <a:cs typeface="Arial" panose="020B0604020202020204" pitchFamily="34" charset="0"/>
                        </a:rPr>
                        <a:t>eportfolio</a:t>
                      </a:r>
                      <a:r>
                        <a:rPr lang="en-GB" sz="1400" baseline="0" dirty="0">
                          <a:latin typeface="Arial" panose="020B0604020202020204" pitchFamily="34" charset="0"/>
                          <a:cs typeface="Arial" panose="020B0604020202020204" pitchFamily="34" charset="0"/>
                        </a:rPr>
                        <a:t> makes sharing of portfolios across assessors challenging.</a:t>
                      </a:r>
                    </a:p>
                  </a:txBody>
                  <a:tcPr/>
                </a:tc>
                <a:extLst>
                  <a:ext uri="{0D108BD9-81ED-4DB2-BD59-A6C34878D82A}">
                    <a16:rowId xmlns:a16="http://schemas.microsoft.com/office/drawing/2014/main" val="10002"/>
                  </a:ext>
                </a:extLst>
              </a:tr>
              <a:tr h="626533">
                <a:tc>
                  <a:txBody>
                    <a:bodyPr/>
                    <a:lstStyle/>
                    <a:p>
                      <a:pPr marL="285750" indent="-285750">
                        <a:buFont typeface="Wingdings" panose="05000000000000000000" pitchFamily="2" charset="2"/>
                        <a:buChar char="Ø"/>
                      </a:pPr>
                      <a:r>
                        <a:rPr lang="en-GB" sz="1400" dirty="0">
                          <a:solidFill>
                            <a:prstClr val="black"/>
                          </a:solidFill>
                          <a:latin typeface="Arial" panose="020B0604020202020204" pitchFamily="34" charset="0"/>
                          <a:ea typeface="Arial" charset="0"/>
                          <a:cs typeface="Arial" panose="020B0604020202020204" pitchFamily="34" charset="0"/>
                        </a:rPr>
                        <a:t>Improved ability to share and review workplace based assessment</a:t>
                      </a:r>
                    </a:p>
                  </a:txBody>
                  <a:tcPr/>
                </a:tc>
                <a:tc>
                  <a:txBody>
                    <a:bodyPr/>
                    <a:lstStyle/>
                    <a:p>
                      <a:r>
                        <a:rPr lang="en-GB" sz="1400" kern="1200" dirty="0">
                          <a:solidFill>
                            <a:schemeClr val="tx1"/>
                          </a:solidFill>
                          <a:latin typeface="Arial" panose="020B0604020202020204" pitchFamily="34" charset="0"/>
                          <a:ea typeface="+mn-ea"/>
                          <a:cs typeface="Arial" panose="020B0604020202020204" pitchFamily="34" charset="0"/>
                        </a:rPr>
                        <a:t>Successful</a:t>
                      </a:r>
                      <a:r>
                        <a:rPr lang="en-GB" sz="1400" kern="1200" baseline="0" dirty="0">
                          <a:solidFill>
                            <a:schemeClr val="tx1"/>
                          </a:solidFill>
                          <a:latin typeface="Arial" panose="020B0604020202020204" pitchFamily="34" charset="0"/>
                          <a:ea typeface="+mn-ea"/>
                          <a:cs typeface="Arial" panose="020B0604020202020204" pitchFamily="34" charset="0"/>
                        </a:rPr>
                        <a:t> roll out of </a:t>
                      </a:r>
                      <a:r>
                        <a:rPr lang="en-GB" sz="1400" kern="1200" dirty="0">
                          <a:solidFill>
                            <a:schemeClr val="tx1"/>
                          </a:solidFill>
                          <a:latin typeface="Arial" panose="020B0604020202020204" pitchFamily="34" charset="0"/>
                          <a:ea typeface="+mn-ea"/>
                          <a:cs typeface="Arial" panose="020B0604020202020204" pitchFamily="34" charset="0"/>
                        </a:rPr>
                        <a:t>eportfolio to all ACPs &amp; supervisors</a:t>
                      </a:r>
                    </a:p>
                  </a:txBody>
                  <a:tcPr/>
                </a:tc>
                <a:tc>
                  <a:txBody>
                    <a:bodyPr/>
                    <a:lstStyle/>
                    <a:p>
                      <a:r>
                        <a:rPr lang="en-GB" sz="1400" dirty="0">
                          <a:latin typeface="Arial" panose="020B0604020202020204" pitchFamily="34" charset="0"/>
                          <a:cs typeface="Arial" panose="020B0604020202020204" pitchFamily="34" charset="0"/>
                        </a:rPr>
                        <a:t>Facilitates system wide  review of</a:t>
                      </a:r>
                      <a:r>
                        <a:rPr lang="en-GB" sz="1400" baseline="0" dirty="0">
                          <a:latin typeface="Arial" panose="020B0604020202020204" pitchFamily="34" charset="0"/>
                          <a:cs typeface="Arial" panose="020B0604020202020204" pitchFamily="34" charset="0"/>
                        </a:rPr>
                        <a:t> portfolios for assessment.</a:t>
                      </a:r>
                    </a:p>
                    <a:p>
                      <a:r>
                        <a:rPr lang="en-GB" sz="1400" baseline="0" dirty="0">
                          <a:latin typeface="Arial" panose="020B0604020202020204" pitchFamily="34" charset="0"/>
                          <a:cs typeface="Arial" panose="020B0604020202020204" pitchFamily="34" charset="0"/>
                        </a:rPr>
                        <a:t>Facilitates supervision from across the system. </a:t>
                      </a:r>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No eportfolio currently.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Would need to ensure that any eportfolio invested in can be shared  with supervisors</a:t>
                      </a:r>
                      <a:r>
                        <a:rPr lang="en-GB" sz="1400" baseline="0" dirty="0">
                          <a:latin typeface="Arial" panose="020B0604020202020204" pitchFamily="34" charset="0"/>
                          <a:cs typeface="Arial" panose="020B0604020202020204" pitchFamily="34" charset="0"/>
                        </a:rPr>
                        <a:t> and </a:t>
                      </a:r>
                      <a:r>
                        <a:rPr lang="en-GB" sz="1400" dirty="0">
                          <a:latin typeface="Arial" panose="020B0604020202020204" pitchFamily="34" charset="0"/>
                          <a:cs typeface="Arial" panose="020B0604020202020204" pitchFamily="34" charset="0"/>
                        </a:rPr>
                        <a:t> panel chairs. </a:t>
                      </a:r>
                    </a:p>
                  </a:txBody>
                  <a:tcPr/>
                </a:tc>
                <a:extLst>
                  <a:ext uri="{0D108BD9-81ED-4DB2-BD59-A6C34878D82A}">
                    <a16:rowId xmlns:a16="http://schemas.microsoft.com/office/drawing/2014/main" val="10003"/>
                  </a:ext>
                </a:extLst>
              </a:tr>
              <a:tr h="589280">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strike="noStrike" dirty="0">
                          <a:solidFill>
                            <a:prstClr val="black"/>
                          </a:solidFill>
                          <a:latin typeface="Arial" panose="020B0604020202020204" pitchFamily="34" charset="0"/>
                          <a:ea typeface="Arial" charset="0"/>
                          <a:cs typeface="Arial" panose="020B0604020202020204" pitchFamily="34" charset="0"/>
                        </a:rPr>
                        <a:t>Regular access to appropriate support and supervision</a:t>
                      </a:r>
                    </a:p>
                  </a:txBody>
                  <a:tcPr/>
                </a:tc>
                <a:tc>
                  <a:txBody>
                    <a:bodyPr/>
                    <a:lstStyle/>
                    <a:p>
                      <a:r>
                        <a:rPr lang="en-GB" sz="1400" kern="1200" dirty="0">
                          <a:solidFill>
                            <a:schemeClr val="tx1"/>
                          </a:solidFill>
                          <a:latin typeface="Arial" panose="020B0604020202020204" pitchFamily="34" charset="0"/>
                          <a:ea typeface="+mn-ea"/>
                          <a:cs typeface="Arial" panose="020B0604020202020204" pitchFamily="34" charset="0"/>
                        </a:rPr>
                        <a:t>Evidence of  timetabled</a:t>
                      </a:r>
                      <a:r>
                        <a:rPr lang="en-GB" sz="1400" kern="1200" baseline="0" dirty="0">
                          <a:solidFill>
                            <a:schemeClr val="tx1"/>
                          </a:solidFill>
                          <a:latin typeface="Arial" panose="020B0604020202020204" pitchFamily="34" charset="0"/>
                          <a:ea typeface="+mn-ea"/>
                          <a:cs typeface="Arial" panose="020B0604020202020204" pitchFamily="34" charset="0"/>
                        </a:rPr>
                        <a:t> </a:t>
                      </a:r>
                      <a:r>
                        <a:rPr lang="en-GB" sz="1400" kern="1200" dirty="0">
                          <a:solidFill>
                            <a:schemeClr val="tx1"/>
                          </a:solidFill>
                          <a:latin typeface="Arial" panose="020B0604020202020204" pitchFamily="34" charset="0"/>
                          <a:ea typeface="+mn-ea"/>
                          <a:cs typeface="Arial" panose="020B0604020202020204" pitchFamily="34" charset="0"/>
                        </a:rPr>
                        <a:t> supervision in portfolios and job plans</a:t>
                      </a:r>
                    </a:p>
                    <a:p>
                      <a:r>
                        <a:rPr lang="en-GB" sz="1400" kern="1200" dirty="0">
                          <a:solidFill>
                            <a:schemeClr val="tx1"/>
                          </a:solidFill>
                          <a:latin typeface="Arial" panose="020B0604020202020204" pitchFamily="34" charset="0"/>
                          <a:ea typeface="+mn-ea"/>
                          <a:cs typeface="Arial" panose="020B0604020202020204" pitchFamily="34" charset="0"/>
                        </a:rPr>
                        <a:t>Trainee feedback</a:t>
                      </a:r>
                    </a:p>
                    <a:p>
                      <a:r>
                        <a:rPr lang="en-GB" sz="1400" kern="1200" dirty="0">
                          <a:solidFill>
                            <a:schemeClr val="tx1"/>
                          </a:solidFill>
                          <a:latin typeface="Arial" panose="020B0604020202020204" pitchFamily="34" charset="0"/>
                          <a:ea typeface="+mn-ea"/>
                          <a:cs typeface="Arial" panose="020B0604020202020204" pitchFamily="34" charset="0"/>
                        </a:rPr>
                        <a:t>Increased number of standard outcomes at first submission ARCP</a:t>
                      </a:r>
                    </a:p>
                  </a:txBody>
                  <a:tcPr/>
                </a:tc>
                <a:tc>
                  <a:txBody>
                    <a:bodyPr/>
                    <a:lstStyle/>
                    <a:p>
                      <a:r>
                        <a:rPr lang="en-GB" sz="1400" dirty="0">
                          <a:latin typeface="Arial" panose="020B0604020202020204" pitchFamily="34" charset="0"/>
                          <a:cs typeface="Arial" panose="020B0604020202020204" pitchFamily="34" charset="0"/>
                        </a:rPr>
                        <a:t>Ensures </a:t>
                      </a:r>
                      <a:r>
                        <a:rPr lang="en-GB" sz="1400" baseline="0" dirty="0">
                          <a:latin typeface="Arial" panose="020B0604020202020204" pitchFamily="34" charset="0"/>
                          <a:cs typeface="Arial" panose="020B0604020202020204" pitchFamily="34" charset="0"/>
                        </a:rPr>
                        <a:t> all  ACPs  both in training and post qualification have on going developmental support. </a:t>
                      </a:r>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Limited numbers of supervisors in practice.</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Limited</a:t>
                      </a:r>
                      <a:r>
                        <a:rPr lang="en-GB" sz="1400" baseline="0" dirty="0">
                          <a:latin typeface="Arial" panose="020B0604020202020204" pitchFamily="34" charset="0"/>
                          <a:cs typeface="Arial" panose="020B0604020202020204" pitchFamily="34" charset="0"/>
                        </a:rPr>
                        <a:t> funding to support ACP supervision.</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83388145"/>
                  </a:ext>
                </a:extLst>
              </a:tr>
              <a:tr h="562187">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Arial" charset="0"/>
                          <a:cs typeface="Arial" panose="020B0604020202020204" pitchFamily="34" charset="0"/>
                        </a:rPr>
                        <a:t>Support process for ACPs in difficulty</a:t>
                      </a:r>
                    </a:p>
                  </a:txBody>
                  <a:tcPr/>
                </a:tc>
                <a:tc>
                  <a:txBody>
                    <a:bodyPr/>
                    <a:lstStyle/>
                    <a:p>
                      <a:r>
                        <a:rPr lang="en-GB" sz="1400" kern="1200" dirty="0">
                          <a:solidFill>
                            <a:schemeClr val="tx1"/>
                          </a:solidFill>
                          <a:latin typeface="Arial" panose="020B0604020202020204" pitchFamily="34" charset="0"/>
                          <a:ea typeface="+mn-ea"/>
                          <a:cs typeface="Arial" panose="020B0604020202020204" pitchFamily="34" charset="0"/>
                        </a:rPr>
                        <a:t>All</a:t>
                      </a:r>
                      <a:r>
                        <a:rPr lang="en-GB" sz="1400" kern="1200" baseline="0" dirty="0">
                          <a:solidFill>
                            <a:schemeClr val="tx1"/>
                          </a:solidFill>
                          <a:latin typeface="Arial" panose="020B0604020202020204" pitchFamily="34" charset="0"/>
                          <a:ea typeface="+mn-ea"/>
                          <a:cs typeface="Arial" panose="020B0604020202020204" pitchFamily="34" charset="0"/>
                        </a:rPr>
                        <a:t> ACPs have access  to support and know how to access this.</a:t>
                      </a:r>
                      <a:endParaRPr lang="en-GB" sz="14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Ensure</a:t>
                      </a:r>
                      <a:r>
                        <a:rPr lang="en-GB" sz="1400" baseline="0" dirty="0">
                          <a:latin typeface="Arial" panose="020B0604020202020204" pitchFamily="34" charset="0"/>
                          <a:cs typeface="Arial" panose="020B0604020202020204" pitchFamily="34" charset="0"/>
                        </a:rPr>
                        <a:t> that ACPs can be supported  during periods of difficulty. </a:t>
                      </a:r>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No current ACP wellbeing and support in place, will</a:t>
                      </a:r>
                      <a:r>
                        <a:rPr lang="en-GB" sz="1400" baseline="0" dirty="0">
                          <a:latin typeface="Arial" panose="020B0604020202020204" pitchFamily="34" charset="0"/>
                          <a:cs typeface="Arial" panose="020B0604020202020204" pitchFamily="34" charset="0"/>
                        </a:rPr>
                        <a:t> require  investment.</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51762677"/>
                  </a:ext>
                </a:extLst>
              </a:tr>
            </a:tbl>
          </a:graphicData>
        </a:graphic>
      </p:graphicFrame>
    </p:spTree>
    <p:extLst>
      <p:ext uri="{BB962C8B-B14F-4D97-AF65-F5344CB8AC3E}">
        <p14:creationId xmlns:p14="http://schemas.microsoft.com/office/powerpoint/2010/main" val="239962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347" y="374650"/>
            <a:ext cx="969581" cy="403795"/>
          </a:xfrm>
          <a:prstGeom prst="rect">
            <a:avLst/>
          </a:prstGeom>
        </p:spPr>
      </p:pic>
      <p:sp>
        <p:nvSpPr>
          <p:cNvPr id="5" name="TextBox 4"/>
          <p:cNvSpPr txBox="1"/>
          <p:nvPr/>
        </p:nvSpPr>
        <p:spPr>
          <a:xfrm>
            <a:off x="496268" y="468895"/>
            <a:ext cx="8330232" cy="461665"/>
          </a:xfrm>
          <a:prstGeom prst="rect">
            <a:avLst/>
          </a:prstGeom>
          <a:noFill/>
          <a:ln>
            <a:noFill/>
          </a:ln>
        </p:spPr>
        <p:txBody>
          <a:bodyPr wrap="square" rtlCol="0">
            <a:spAutoFit/>
          </a:bodyPr>
          <a:lstStyle/>
          <a:p>
            <a:r>
              <a:rPr lang="en-GB" sz="2400" dirty="0">
                <a:solidFill>
                  <a:schemeClr val="accent2">
                    <a:lumMod val="75000"/>
                  </a:schemeClr>
                </a:solidFill>
                <a:ea typeface="Arial" charset="0"/>
              </a:rPr>
              <a:t>M</a:t>
            </a:r>
            <a:r>
              <a:rPr lang="en-GB" sz="2400" dirty="0">
                <a:solidFill>
                  <a:schemeClr val="accent2">
                    <a:lumMod val="75000"/>
                  </a:schemeClr>
                </a:solidFill>
                <a:latin typeface="Arial" charset="0"/>
                <a:ea typeface="Arial" charset="0"/>
                <a:cs typeface="Arial" charset="0"/>
              </a:rPr>
              <a:t>easures - Career Progression</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3356818843"/>
              </p:ext>
            </p:extLst>
          </p:nvPr>
        </p:nvGraphicFramePr>
        <p:xfrm>
          <a:off x="593980" y="1132919"/>
          <a:ext cx="11183948" cy="4883701"/>
        </p:xfrm>
        <a:graphic>
          <a:graphicData uri="http://schemas.openxmlformats.org/drawingml/2006/table">
            <a:tbl>
              <a:tblPr firstRow="1" bandRow="1">
                <a:tableStyleId>{21E4AEA4-8DFA-4A89-87EB-49C32662AFE0}</a:tableStyleId>
              </a:tblPr>
              <a:tblGrid>
                <a:gridCol w="2687073">
                  <a:extLst>
                    <a:ext uri="{9D8B030D-6E8A-4147-A177-3AD203B41FA5}">
                      <a16:colId xmlns:a16="http://schemas.microsoft.com/office/drawing/2014/main" val="20000"/>
                    </a:ext>
                  </a:extLst>
                </a:gridCol>
                <a:gridCol w="3200988">
                  <a:extLst>
                    <a:ext uri="{9D8B030D-6E8A-4147-A177-3AD203B41FA5}">
                      <a16:colId xmlns:a16="http://schemas.microsoft.com/office/drawing/2014/main" val="20001"/>
                    </a:ext>
                  </a:extLst>
                </a:gridCol>
                <a:gridCol w="2713714">
                  <a:extLst>
                    <a:ext uri="{9D8B030D-6E8A-4147-A177-3AD203B41FA5}">
                      <a16:colId xmlns:a16="http://schemas.microsoft.com/office/drawing/2014/main" val="20003"/>
                    </a:ext>
                  </a:extLst>
                </a:gridCol>
                <a:gridCol w="2582173">
                  <a:extLst>
                    <a:ext uri="{9D8B030D-6E8A-4147-A177-3AD203B41FA5}">
                      <a16:colId xmlns:a16="http://schemas.microsoft.com/office/drawing/2014/main" val="20004"/>
                    </a:ext>
                  </a:extLst>
                </a:gridCol>
              </a:tblGrid>
              <a:tr h="982261">
                <a:tc>
                  <a:txBody>
                    <a:bodyPr/>
                    <a:lstStyle/>
                    <a:p>
                      <a:r>
                        <a:rPr lang="en-GB" sz="1600" dirty="0"/>
                        <a:t>Evidence of..</a:t>
                      </a:r>
                    </a:p>
                    <a:p>
                      <a:r>
                        <a:rPr lang="en-GB" sz="1600" dirty="0"/>
                        <a:t>Activity/outcome/goal/ assumptions?</a:t>
                      </a:r>
                      <a:endParaRPr lang="en-GB" sz="1600" b="0" dirty="0">
                        <a:latin typeface="Arial" charset="0"/>
                        <a:ea typeface="Arial" charset="0"/>
                        <a:cs typeface="Arial" charset="0"/>
                      </a:endParaRPr>
                    </a:p>
                  </a:txBody>
                  <a:tcPr/>
                </a:tc>
                <a:tc>
                  <a:txBody>
                    <a:bodyPr/>
                    <a:lstStyle/>
                    <a:p>
                      <a:r>
                        <a:rPr lang="en-GB" sz="1600" dirty="0"/>
                        <a:t>Measure</a:t>
                      </a:r>
                    </a:p>
                    <a:p>
                      <a:r>
                        <a:rPr lang="en-GB" sz="1600" dirty="0"/>
                        <a:t>How will you</a:t>
                      </a:r>
                      <a:r>
                        <a:rPr lang="en-GB" sz="1600" baseline="0" dirty="0"/>
                        <a:t> measure it?</a:t>
                      </a:r>
                      <a:endParaRPr lang="en-GB" sz="1600" b="0" dirty="0">
                        <a:latin typeface="Arial" charset="0"/>
                        <a:ea typeface="Arial" charset="0"/>
                        <a:cs typeface="Arial" charset="0"/>
                      </a:endParaRPr>
                    </a:p>
                  </a:txBody>
                  <a:tcPr/>
                </a:tc>
                <a:tc>
                  <a:txBody>
                    <a:bodyPr/>
                    <a:lstStyle/>
                    <a:p>
                      <a:r>
                        <a:rPr lang="en-GB" sz="1600" dirty="0"/>
                        <a:t>Rationale</a:t>
                      </a:r>
                    </a:p>
                    <a:p>
                      <a:r>
                        <a:rPr lang="en-GB" sz="1600" dirty="0"/>
                        <a:t>Why choose this</a:t>
                      </a:r>
                      <a:r>
                        <a:rPr lang="en-GB" sz="1600" baseline="0" dirty="0"/>
                        <a:t> measure?</a:t>
                      </a:r>
                      <a:endParaRPr lang="en-GB" sz="1600" b="0" dirty="0">
                        <a:latin typeface="Arial" charset="0"/>
                        <a:ea typeface="Arial" charset="0"/>
                        <a:cs typeface="Arial" charset="0"/>
                      </a:endParaRPr>
                    </a:p>
                  </a:txBody>
                  <a:tcPr/>
                </a:tc>
                <a:tc>
                  <a:txBody>
                    <a:bodyPr/>
                    <a:lstStyle/>
                    <a:p>
                      <a:r>
                        <a:rPr lang="en-GB" sz="1600" dirty="0"/>
                        <a:t>Issues or limitations</a:t>
                      </a:r>
                      <a:endParaRPr lang="en-GB" sz="1600" b="1" i="0" dirty="0">
                        <a:latin typeface="Arial" charset="0"/>
                        <a:ea typeface="Arial" charset="0"/>
                        <a:cs typeface="Arial" charset="0"/>
                      </a:endParaRPr>
                    </a:p>
                  </a:txBody>
                  <a:tcPr/>
                </a:tc>
                <a:extLst>
                  <a:ext uri="{0D108BD9-81ED-4DB2-BD59-A6C34878D82A}">
                    <a16:rowId xmlns:a16="http://schemas.microsoft.com/office/drawing/2014/main" val="10000"/>
                  </a:ext>
                </a:extLst>
              </a:tr>
              <a:tr h="609358">
                <a:tc>
                  <a:txBody>
                    <a:bodyPr/>
                    <a:lstStyle/>
                    <a:p>
                      <a:pPr marL="285750" indent="-285750">
                        <a:buFont typeface="Wingdings" panose="05000000000000000000" pitchFamily="2" charset="2"/>
                        <a:buChar char="Ø"/>
                      </a:pPr>
                      <a:r>
                        <a:rPr lang="en-US" sz="1400" dirty="0">
                          <a:solidFill>
                            <a:schemeClr val="accent2">
                              <a:lumMod val="50000"/>
                            </a:schemeClr>
                          </a:solidFill>
                          <a:latin typeface="Arial" panose="020B0604020202020204" pitchFamily="34" charset="0"/>
                          <a:ea typeface="Arial" charset="0"/>
                          <a:cs typeface="Arial" panose="020B0604020202020204" pitchFamily="34" charset="0"/>
                        </a:rPr>
                        <a:t>ACPs have improved variety of experiences across the system</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a:solidFill>
                          <a:schemeClr val="accent2">
                            <a:lumMod val="50000"/>
                          </a:schemeClr>
                        </a:solidFill>
                        <a:latin typeface="Arial" panose="020B0604020202020204" pitchFamily="34" charset="0"/>
                        <a:cs typeface="Arial" panose="020B0604020202020204" pitchFamily="34" charset="0"/>
                      </a:endParaRPr>
                    </a:p>
                  </a:txBody>
                  <a:tcPr/>
                </a:tc>
                <a:tc>
                  <a:txBody>
                    <a:bodyPr/>
                    <a:lstStyle/>
                    <a:p>
                      <a:r>
                        <a:rPr lang="en-GB" sz="1400" kern="1200" dirty="0">
                          <a:solidFill>
                            <a:schemeClr val="accent2">
                              <a:lumMod val="50000"/>
                            </a:schemeClr>
                          </a:solidFill>
                          <a:latin typeface="Arial" panose="020B0604020202020204" pitchFamily="34" charset="0"/>
                          <a:cs typeface="Arial" panose="020B0604020202020204" pitchFamily="34" charset="0"/>
                        </a:rPr>
                        <a:t>Staff Surveys</a:t>
                      </a:r>
                    </a:p>
                  </a:txBody>
                  <a:tcPr/>
                </a:tc>
                <a:tc>
                  <a:txBody>
                    <a:bodyPr/>
                    <a:lstStyle/>
                    <a:p>
                      <a:r>
                        <a:rPr lang="en-GB" sz="1400" dirty="0">
                          <a:solidFill>
                            <a:schemeClr val="accent2">
                              <a:lumMod val="50000"/>
                            </a:schemeClr>
                          </a:solidFill>
                          <a:latin typeface="Arial" panose="020B0604020202020204" pitchFamily="34" charset="0"/>
                          <a:cs typeface="Arial" panose="020B0604020202020204" pitchFamily="34" charset="0"/>
                        </a:rPr>
                        <a:t>Better career opportunities should increase job satisfaction. Data collected nationally could facilitate bench-marking</a:t>
                      </a:r>
                    </a:p>
                    <a:p>
                      <a:endParaRPr lang="en-GB" sz="1400" dirty="0">
                        <a:solidFill>
                          <a:schemeClr val="accent2">
                            <a:lumMod val="50000"/>
                          </a:schemeClr>
                        </a:solidFill>
                        <a:latin typeface="Arial" panose="020B0604020202020204" pitchFamily="34" charset="0"/>
                        <a:cs typeface="Arial" panose="020B0604020202020204" pitchFamily="34" charset="0"/>
                      </a:endParaRPr>
                    </a:p>
                  </a:txBody>
                  <a:tcPr/>
                </a:tc>
                <a:tc>
                  <a:txBody>
                    <a:bodyPr/>
                    <a:lstStyle/>
                    <a:p>
                      <a:r>
                        <a:rPr lang="en-GB" sz="1400" kern="1200" dirty="0">
                          <a:solidFill>
                            <a:schemeClr val="accent2">
                              <a:lumMod val="50000"/>
                            </a:schemeClr>
                          </a:solidFill>
                          <a:latin typeface="Arial" panose="020B0604020202020204" pitchFamily="34" charset="0"/>
                          <a:ea typeface="+mn-ea"/>
                          <a:cs typeface="Arial" panose="020B0604020202020204" pitchFamily="34" charset="0"/>
                        </a:rPr>
                        <a:t>Individual groups of staff may not be identified through national surveys</a:t>
                      </a:r>
                    </a:p>
                  </a:txBody>
                  <a:tcPr/>
                </a:tc>
                <a:extLst>
                  <a:ext uri="{0D108BD9-81ED-4DB2-BD59-A6C34878D82A}">
                    <a16:rowId xmlns:a16="http://schemas.microsoft.com/office/drawing/2014/main" val="10001"/>
                  </a:ext>
                </a:extLst>
              </a:tr>
              <a:tr h="662474">
                <a:tc>
                  <a:txBody>
                    <a:bodyPr/>
                    <a:lstStyle/>
                    <a:p>
                      <a:pPr marL="285750" indent="-285750">
                        <a:buFont typeface="Wingdings" panose="05000000000000000000" pitchFamily="2" charset="2"/>
                        <a:buChar char="Ø"/>
                      </a:pPr>
                      <a:r>
                        <a:rPr lang="en-US" sz="1400" dirty="0">
                          <a:solidFill>
                            <a:schemeClr val="accent2">
                              <a:lumMod val="50000"/>
                            </a:schemeClr>
                          </a:solidFill>
                          <a:latin typeface="Arial" panose="020B0604020202020204" pitchFamily="34" charset="0"/>
                          <a:ea typeface="Arial" charset="0"/>
                          <a:cs typeface="Arial" panose="020B0604020202020204" pitchFamily="34" charset="0"/>
                        </a:rPr>
                        <a:t>Continuous professional development (CPD) needs are identified</a:t>
                      </a:r>
                    </a:p>
                    <a:p>
                      <a:endParaRPr lang="en-GB" sz="1400" kern="1200" dirty="0">
                        <a:solidFill>
                          <a:schemeClr val="accent2">
                            <a:lumMod val="50000"/>
                          </a:schemeClr>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2">
                              <a:lumMod val="50000"/>
                            </a:schemeClr>
                          </a:solidFill>
                          <a:latin typeface="Arial" panose="020B0604020202020204" pitchFamily="34" charset="0"/>
                          <a:ea typeface="+mn-ea"/>
                          <a:cs typeface="Arial" panose="020B0604020202020204" pitchFamily="34" charset="0"/>
                        </a:rPr>
                        <a:t>Proportion of annual appraisals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kern="1200" dirty="0">
                        <a:solidFill>
                          <a:schemeClr val="accent2">
                            <a:lumMod val="50000"/>
                          </a:scheme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2">
                              <a:lumMod val="50000"/>
                            </a:schemeClr>
                          </a:solidFill>
                          <a:latin typeface="Arial" panose="020B0604020202020204" pitchFamily="34" charset="0"/>
                          <a:ea typeface="+mn-ea"/>
                          <a:cs typeface="Arial" panose="020B0604020202020204" pitchFamily="34" charset="0"/>
                        </a:rPr>
                        <a:t>Training Needs Analysis</a:t>
                      </a:r>
                    </a:p>
                    <a:p>
                      <a:endParaRPr lang="en-GB" sz="1400" kern="1200" dirty="0">
                        <a:solidFill>
                          <a:schemeClr val="accent2">
                            <a:lumMod val="50000"/>
                          </a:schemeClr>
                        </a:solidFill>
                        <a:latin typeface="Arial" panose="020B0604020202020204" pitchFamily="34" charset="0"/>
                        <a:ea typeface="+mn-ea"/>
                        <a:cs typeface="Arial" panose="020B0604020202020204" pitchFamily="34" charset="0"/>
                      </a:endParaRPr>
                    </a:p>
                  </a:txBody>
                  <a:tcPr/>
                </a:tc>
                <a:tc>
                  <a:txBody>
                    <a:bodyPr/>
                    <a:lstStyle/>
                    <a:p>
                      <a:r>
                        <a:rPr lang="en-GB" sz="1400" dirty="0">
                          <a:solidFill>
                            <a:schemeClr val="accent2">
                              <a:lumMod val="50000"/>
                            </a:schemeClr>
                          </a:solidFill>
                          <a:latin typeface="Arial" panose="020B0604020202020204" pitchFamily="34" charset="0"/>
                          <a:cs typeface="Arial" panose="020B0604020202020204" pitchFamily="34" charset="0"/>
                        </a:rPr>
                        <a:t>Annual appraisals offer opportunity to identify CPD needs</a:t>
                      </a:r>
                    </a:p>
                  </a:txBody>
                  <a:tcPr/>
                </a:tc>
                <a:tc>
                  <a:txBody>
                    <a:bodyPr/>
                    <a:lstStyle/>
                    <a:p>
                      <a:r>
                        <a:rPr lang="en-GB" sz="1400" dirty="0">
                          <a:solidFill>
                            <a:schemeClr val="accent2">
                              <a:lumMod val="50000"/>
                            </a:schemeClr>
                          </a:solidFill>
                          <a:latin typeface="Arial" panose="020B0604020202020204" pitchFamily="34" charset="0"/>
                          <a:cs typeface="Arial" panose="020B0604020202020204" pitchFamily="34" charset="0"/>
                        </a:rPr>
                        <a:t>Variable ways of recording completion of appraisals</a:t>
                      </a:r>
                    </a:p>
                  </a:txBody>
                  <a:tcPr/>
                </a:tc>
                <a:extLst>
                  <a:ext uri="{0D108BD9-81ED-4DB2-BD59-A6C34878D82A}">
                    <a16:rowId xmlns:a16="http://schemas.microsoft.com/office/drawing/2014/main" val="10002"/>
                  </a:ext>
                </a:extLst>
              </a:tr>
              <a:tr h="615820">
                <a:tc>
                  <a:txBody>
                    <a:bodyPr/>
                    <a:lstStyle/>
                    <a:p>
                      <a:pPr marL="285750" indent="-285750">
                        <a:buFont typeface="Wingdings" panose="05000000000000000000" pitchFamily="2" charset="2"/>
                        <a:buChar char="Ø"/>
                      </a:pPr>
                      <a:r>
                        <a:rPr lang="en-US" sz="1400" dirty="0">
                          <a:solidFill>
                            <a:schemeClr val="accent2">
                              <a:lumMod val="50000"/>
                            </a:schemeClr>
                          </a:solidFill>
                          <a:latin typeface="Arial" panose="020B0604020202020204" pitchFamily="34" charset="0"/>
                          <a:ea typeface="Arial" charset="0"/>
                          <a:cs typeface="Arial" panose="020B0604020202020204" pitchFamily="34" charset="0"/>
                        </a:rPr>
                        <a:t>ACPs are engaged in wider supporting professional activities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a:solidFill>
                          <a:schemeClr val="accent2">
                            <a:lumMod val="50000"/>
                          </a:schemeClr>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accent2">
                              <a:lumMod val="50000"/>
                            </a:schemeClr>
                          </a:solidFill>
                          <a:latin typeface="Arial" panose="020B0604020202020204" pitchFamily="34" charset="0"/>
                          <a:ea typeface="+mn-ea"/>
                          <a:cs typeface="Arial" panose="020B0604020202020204" pitchFamily="34" charset="0"/>
                        </a:rPr>
                        <a:t>Proportion of ACPs with Job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kern="1200" dirty="0">
                        <a:solidFill>
                          <a:schemeClr val="accent2">
                            <a:lumMod val="50000"/>
                          </a:scheme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0" kern="1200" dirty="0">
                          <a:solidFill>
                            <a:schemeClr val="accent2">
                              <a:lumMod val="50000"/>
                            </a:schemeClr>
                          </a:solidFill>
                          <a:latin typeface="Arial" panose="020B0604020202020204" pitchFamily="34" charset="0"/>
                          <a:ea typeface="+mn-ea"/>
                          <a:cs typeface="Arial" panose="020B0604020202020204" pitchFamily="34" charset="0"/>
                        </a:rPr>
                        <a:t>Proportion of ACPs undertaking additional roles, for example supervisor, mentor, research, service improvement, clinical academic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kern="1200" dirty="0">
                        <a:solidFill>
                          <a:schemeClr val="accent2">
                            <a:lumMod val="50000"/>
                          </a:schemeClr>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2">
                              <a:lumMod val="50000"/>
                            </a:schemeClr>
                          </a:solidFill>
                          <a:latin typeface="Arial" panose="020B0604020202020204" pitchFamily="34" charset="0"/>
                          <a:cs typeface="Arial" panose="020B0604020202020204" pitchFamily="34" charset="0"/>
                        </a:rPr>
                        <a:t>Job plans indicate proportion of time spent on clinical and non-clinical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chemeClr val="accent2">
                            <a:lumMod val="50000"/>
                          </a:schemeClr>
                        </a:solidFill>
                        <a:latin typeface="Arial" panose="020B0604020202020204" pitchFamily="34" charset="0"/>
                        <a:cs typeface="Arial" panose="020B0604020202020204" pitchFamily="34" charset="0"/>
                      </a:endParaRPr>
                    </a:p>
                  </a:txBody>
                  <a:tcPr/>
                </a:tc>
                <a:tc>
                  <a:txBody>
                    <a:bodyPr/>
                    <a:lstStyle/>
                    <a:p>
                      <a:r>
                        <a:rPr lang="en-GB" sz="1400" dirty="0">
                          <a:solidFill>
                            <a:schemeClr val="accent2">
                              <a:lumMod val="50000"/>
                            </a:schemeClr>
                          </a:solidFill>
                          <a:latin typeface="Arial" panose="020B0604020202020204" pitchFamily="34" charset="0"/>
                          <a:cs typeface="Arial" panose="020B0604020202020204" pitchFamily="34" charset="0"/>
                        </a:rPr>
                        <a:t>Currently no way of identifying roles shared across organisations</a:t>
                      </a:r>
                    </a:p>
                  </a:txBody>
                  <a:tcPr/>
                </a:tc>
                <a:extLst>
                  <a:ext uri="{0D108BD9-81ED-4DB2-BD59-A6C34878D82A}">
                    <a16:rowId xmlns:a16="http://schemas.microsoft.com/office/drawing/2014/main" val="2001179931"/>
                  </a:ext>
                </a:extLst>
              </a:tr>
            </a:tbl>
          </a:graphicData>
        </a:graphic>
      </p:graphicFrame>
    </p:spTree>
    <p:extLst>
      <p:ext uri="{BB962C8B-B14F-4D97-AF65-F5344CB8AC3E}">
        <p14:creationId xmlns:p14="http://schemas.microsoft.com/office/powerpoint/2010/main" val="1418815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7ADAAEFFDFA5342AADFD76FEBAC3B72" ma:contentTypeVersion="10" ma:contentTypeDescription="Create a new document." ma:contentTypeScope="" ma:versionID="2aefe0e1d46e9b91b54b0af180a14b21">
  <xsd:schema xmlns:xsd="http://www.w3.org/2001/XMLSchema" xmlns:xs="http://www.w3.org/2001/XMLSchema" xmlns:p="http://schemas.microsoft.com/office/2006/metadata/properties" xmlns:ns2="671c05db-e695-402c-89c5-5e0c895ac78e" xmlns:ns3="e4251c38-9d5a-4535-90d9-63b028f33dd5" targetNamespace="http://schemas.microsoft.com/office/2006/metadata/properties" ma:root="true" ma:fieldsID="a67ba2bc933f105e6ef049cf8e2a5a4b" ns2:_="" ns3:_="">
    <xsd:import namespace="671c05db-e695-402c-89c5-5e0c895ac78e"/>
    <xsd:import namespace="e4251c38-9d5a-4535-90d9-63b028f33d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1c05db-e695-402c-89c5-5e0c895ac7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251c38-9d5a-4535-90d9-63b028f33dd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453875F-74C0-4B82-85EF-CB04F2A52791}">
  <ds:schemaRefs>
    <ds:schemaRef ds:uri="http://schemas.microsoft.com/sharepoint/v3/contenttype/forms"/>
  </ds:schemaRefs>
</ds:datastoreItem>
</file>

<file path=customXml/itemProps2.xml><?xml version="1.0" encoding="utf-8"?>
<ds:datastoreItem xmlns:ds="http://schemas.openxmlformats.org/officeDocument/2006/customXml" ds:itemID="{E436D040-8C95-469B-A560-ECD76DCADE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1c05db-e695-402c-89c5-5e0c895ac78e"/>
    <ds:schemaRef ds:uri="e4251c38-9d5a-4535-90d9-63b028f33d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63CBA1-31B3-475E-BCE6-BAC721F4C508}">
  <ds:schemaRefs>
    <ds:schemaRef ds:uri="http://schemas.microsoft.com/office/2006/documentManagement/types"/>
    <ds:schemaRef ds:uri="http://schemas.microsoft.com/sharepoint/v3"/>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http://www.w3.org/XML/1998/namespace"/>
    <ds:schemaRef ds:uri="5789755c-de38-4fe3-9623-40afa3bba1e2"/>
    <ds:schemaRef ds:uri="32678723-8c06-45e1-8bd0-318b9868a43d"/>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136</TotalTime>
  <Words>1634</Words>
  <Application>Microsoft Office PowerPoint</Application>
  <PresentationFormat>Widescreen</PresentationFormat>
  <Paragraphs>255</Paragraphs>
  <Slides>12</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Arial</vt:lpstr>
      <vt:lpstr>Calibri</vt:lpstr>
      <vt:lpstr>Calibri Light</vt:lpstr>
      <vt:lpstr>Wingdings</vt:lpstr>
      <vt:lpstr>Office Theme</vt:lpstr>
      <vt:lpstr>Office Theme</vt:lpstr>
      <vt:lpstr>Office Theme</vt:lpstr>
      <vt:lpstr>Derbyshire Advanced Clinical Practitioners:  A Three Year Strategy (2021-2024)</vt:lpstr>
      <vt:lpstr>Introduction</vt:lpstr>
      <vt:lpstr>Assumptions and External Factors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Derbyshire Advanced Clinical Practitioners:  A Three Year Strategy (2021-2024)</dc:title>
  <dc:creator>COLE, Andy (DERBYSHIRE COMMUNITY HEALTH SERVICES NHS FOUNDATION TRUST)</dc:creator>
  <cp:lastModifiedBy>Luke Testro</cp:lastModifiedBy>
  <cp:revision>5</cp:revision>
  <dcterms:created xsi:type="dcterms:W3CDTF">2021-08-18T20:42:50Z</dcterms:created>
  <dcterms:modified xsi:type="dcterms:W3CDTF">2024-03-11T08:21:57Z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0x01010037ADAAEFFDFA5342AADFD76FEBAC3B72</vt:lpwstr>
  </property>
</Properties>
</file>